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</p:embeddedFont>
    <p:embeddedFont>
      <p:font typeface="Poppi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466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419350"/>
            <a:ext cx="9445523" cy="267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Dropout Risk &amp; Education Retention Analytics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64378"/>
            <a:ext cx="9997842" cy="13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An end-to-end analytics platform integrating academic performance, attendance patterns, and socio-economic indicators to enable proactive student intervention strategies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2238" y="7258498"/>
            <a:ext cx="8241226" cy="532809"/>
            <a:chOff x="0" y="0"/>
            <a:chExt cx="10988302" cy="71041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89963" cy="710413"/>
              <a:chOff x="0" y="0"/>
              <a:chExt cx="2189963" cy="71041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89988" cy="710438"/>
              </a:xfrm>
              <a:custGeom>
                <a:avLst/>
                <a:gdLst/>
                <a:ahLst/>
                <a:cxnLst/>
                <a:rect l="l" t="t" r="r" b="b"/>
                <a:pathLst>
                  <a:path w="2189988" h="710438">
                    <a:moveTo>
                      <a:pt x="0" y="127000"/>
                    </a:moveTo>
                    <a:cubicBezTo>
                      <a:pt x="0" y="56896"/>
                      <a:pt x="56896" y="0"/>
                      <a:pt x="127000" y="0"/>
                    </a:cubicBezTo>
                    <a:lnTo>
                      <a:pt x="2062988" y="0"/>
                    </a:lnTo>
                    <a:cubicBezTo>
                      <a:pt x="2133092" y="0"/>
                      <a:pt x="2189988" y="56896"/>
                      <a:pt x="2189988" y="127000"/>
                    </a:cubicBezTo>
                    <a:lnTo>
                      <a:pt x="2189988" y="583438"/>
                    </a:lnTo>
                    <a:cubicBezTo>
                      <a:pt x="2189988" y="653542"/>
                      <a:pt x="2133092" y="710438"/>
                      <a:pt x="2062988" y="710438"/>
                    </a:cubicBezTo>
                    <a:lnTo>
                      <a:pt x="127000" y="710438"/>
                    </a:lnTo>
                    <a:cubicBezTo>
                      <a:pt x="56896" y="710438"/>
                      <a:pt x="0" y="653542"/>
                      <a:pt x="0" y="583438"/>
                    </a:cubicBezTo>
                    <a:close/>
                  </a:path>
                </a:pathLst>
              </a:custGeom>
              <a:solidFill>
                <a:srgbClr val="DADBF1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653927" y="0"/>
              <a:ext cx="2764041" cy="710413"/>
              <a:chOff x="0" y="0"/>
              <a:chExt cx="2764041" cy="7104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764028" cy="710438"/>
              </a:xfrm>
              <a:custGeom>
                <a:avLst/>
                <a:gdLst/>
                <a:ahLst/>
                <a:cxnLst/>
                <a:rect l="l" t="t" r="r" b="b"/>
                <a:pathLst>
                  <a:path w="2764028" h="710438">
                    <a:moveTo>
                      <a:pt x="0" y="127000"/>
                    </a:moveTo>
                    <a:cubicBezTo>
                      <a:pt x="0" y="56896"/>
                      <a:pt x="56896" y="0"/>
                      <a:pt x="127000" y="0"/>
                    </a:cubicBezTo>
                    <a:lnTo>
                      <a:pt x="2637028" y="0"/>
                    </a:lnTo>
                    <a:cubicBezTo>
                      <a:pt x="2707132" y="0"/>
                      <a:pt x="2764028" y="56896"/>
                      <a:pt x="2764028" y="127000"/>
                    </a:cubicBezTo>
                    <a:lnTo>
                      <a:pt x="2764028" y="583438"/>
                    </a:lnTo>
                    <a:cubicBezTo>
                      <a:pt x="2764028" y="653542"/>
                      <a:pt x="2707132" y="710438"/>
                      <a:pt x="2637028" y="710438"/>
                    </a:cubicBezTo>
                    <a:lnTo>
                      <a:pt x="127000" y="710438"/>
                    </a:lnTo>
                    <a:cubicBezTo>
                      <a:pt x="56896" y="710438"/>
                      <a:pt x="0" y="653542"/>
                      <a:pt x="0" y="583438"/>
                    </a:cubicBezTo>
                    <a:close/>
                  </a:path>
                </a:pathLst>
              </a:custGeom>
              <a:solidFill>
                <a:srgbClr val="DADBF1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887868" y="0"/>
              <a:ext cx="2261197" cy="710413"/>
              <a:chOff x="0" y="0"/>
              <a:chExt cx="2261197" cy="71041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261235" cy="710438"/>
              </a:xfrm>
              <a:custGeom>
                <a:avLst/>
                <a:gdLst/>
                <a:ahLst/>
                <a:cxnLst/>
                <a:rect l="l" t="t" r="r" b="b"/>
                <a:pathLst>
                  <a:path w="2261235" h="710438">
                    <a:moveTo>
                      <a:pt x="0" y="127000"/>
                    </a:moveTo>
                    <a:cubicBezTo>
                      <a:pt x="0" y="56896"/>
                      <a:pt x="56896" y="0"/>
                      <a:pt x="127000" y="0"/>
                    </a:cubicBezTo>
                    <a:lnTo>
                      <a:pt x="2134235" y="0"/>
                    </a:lnTo>
                    <a:cubicBezTo>
                      <a:pt x="2204339" y="0"/>
                      <a:pt x="2261235" y="56896"/>
                      <a:pt x="2261235" y="127000"/>
                    </a:cubicBezTo>
                    <a:lnTo>
                      <a:pt x="2261235" y="583438"/>
                    </a:lnTo>
                    <a:cubicBezTo>
                      <a:pt x="2261235" y="653542"/>
                      <a:pt x="2204339" y="710438"/>
                      <a:pt x="2134235" y="710438"/>
                    </a:cubicBezTo>
                    <a:lnTo>
                      <a:pt x="127000" y="710438"/>
                    </a:lnTo>
                    <a:cubicBezTo>
                      <a:pt x="56896" y="710438"/>
                      <a:pt x="0" y="653542"/>
                      <a:pt x="0" y="583438"/>
                    </a:cubicBezTo>
                    <a:close/>
                  </a:path>
                </a:pathLst>
              </a:custGeom>
              <a:solidFill>
                <a:srgbClr val="DADBF1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8618965" y="0"/>
              <a:ext cx="2369337" cy="710413"/>
              <a:chOff x="0" y="0"/>
              <a:chExt cx="2369337" cy="71041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369312" cy="710438"/>
              </a:xfrm>
              <a:custGeom>
                <a:avLst/>
                <a:gdLst/>
                <a:ahLst/>
                <a:cxnLst/>
                <a:rect l="l" t="t" r="r" b="b"/>
                <a:pathLst>
                  <a:path w="2369312" h="710438">
                    <a:moveTo>
                      <a:pt x="0" y="127000"/>
                    </a:moveTo>
                    <a:cubicBezTo>
                      <a:pt x="0" y="56896"/>
                      <a:pt x="56896" y="0"/>
                      <a:pt x="127000" y="0"/>
                    </a:cubicBezTo>
                    <a:lnTo>
                      <a:pt x="2242312" y="0"/>
                    </a:lnTo>
                    <a:cubicBezTo>
                      <a:pt x="2312416" y="0"/>
                      <a:pt x="2369312" y="56896"/>
                      <a:pt x="2369312" y="127000"/>
                    </a:cubicBezTo>
                    <a:lnTo>
                      <a:pt x="2369312" y="583438"/>
                    </a:lnTo>
                    <a:cubicBezTo>
                      <a:pt x="2369312" y="653542"/>
                      <a:pt x="2312416" y="710438"/>
                      <a:pt x="2242312" y="710438"/>
                    </a:cubicBezTo>
                    <a:lnTo>
                      <a:pt x="127000" y="710438"/>
                    </a:lnTo>
                    <a:cubicBezTo>
                      <a:pt x="56896" y="710438"/>
                      <a:pt x="0" y="653542"/>
                      <a:pt x="0" y="583438"/>
                    </a:cubicBezTo>
                    <a:close/>
                  </a:path>
                </a:pathLst>
              </a:custGeom>
              <a:solidFill>
                <a:srgbClr val="DADBF1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9" name="Freeform 19" descr="preencoded.png"/>
            <p:cNvSpPr/>
            <p:nvPr/>
          </p:nvSpPr>
          <p:spPr>
            <a:xfrm>
              <a:off x="2878253" y="180581"/>
              <a:ext cx="325831" cy="325831"/>
            </a:xfrm>
            <a:custGeom>
              <a:avLst/>
              <a:gdLst/>
              <a:ahLst/>
              <a:cxnLst/>
              <a:rect l="l" t="t" r="r" b="b"/>
              <a:pathLst>
                <a:path w="325831" h="325831">
                  <a:moveTo>
                    <a:pt x="0" y="0"/>
                  </a:moveTo>
                  <a:lnTo>
                    <a:pt x="325831" y="0"/>
                  </a:lnTo>
                  <a:lnTo>
                    <a:pt x="325831" y="325832"/>
                  </a:lnTo>
                  <a:lnTo>
                    <a:pt x="0" y="325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t="-8331" b="-8336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303564" y="94856"/>
              <a:ext cx="1890078" cy="43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Poppins"/>
                  <a:ea typeface="Poppins"/>
                  <a:cs typeface="Poppins"/>
                  <a:sym typeface="Poppins"/>
                </a:rPr>
                <a:t>DATABRICKS</a:t>
              </a:r>
            </a:p>
          </p:txBody>
        </p:sp>
        <p:sp>
          <p:nvSpPr>
            <p:cNvPr id="21" name="Freeform 21" descr="preencoded.png"/>
            <p:cNvSpPr/>
            <p:nvPr/>
          </p:nvSpPr>
          <p:spPr>
            <a:xfrm>
              <a:off x="6142325" y="203987"/>
              <a:ext cx="302412" cy="302412"/>
            </a:xfrm>
            <a:custGeom>
              <a:avLst/>
              <a:gdLst/>
              <a:ahLst/>
              <a:cxnLst/>
              <a:rect l="l" t="t" r="r" b="b"/>
              <a:pathLst>
                <a:path w="302412" h="302412">
                  <a:moveTo>
                    <a:pt x="0" y="0"/>
                  </a:moveTo>
                  <a:lnTo>
                    <a:pt x="302413" y="0"/>
                  </a:lnTo>
                  <a:lnTo>
                    <a:pt x="302413" y="302413"/>
                  </a:lnTo>
                  <a:lnTo>
                    <a:pt x="0" y="302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6540672" y="94856"/>
              <a:ext cx="1353934" cy="43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Poppins"/>
                  <a:ea typeface="Poppins"/>
                  <a:cs typeface="Poppins"/>
                  <a:sym typeface="Poppins"/>
                </a:rPr>
                <a:t>AIRFLOW</a:t>
              </a:r>
            </a:p>
          </p:txBody>
        </p:sp>
        <p:sp>
          <p:nvSpPr>
            <p:cNvPr id="23" name="Freeform 23" descr="preencoded.png"/>
            <p:cNvSpPr/>
            <p:nvPr/>
          </p:nvSpPr>
          <p:spPr>
            <a:xfrm>
              <a:off x="8872329" y="203987"/>
              <a:ext cx="302412" cy="302412"/>
            </a:xfrm>
            <a:custGeom>
              <a:avLst/>
              <a:gdLst/>
              <a:ahLst/>
              <a:cxnLst/>
              <a:rect l="l" t="t" r="r" b="b"/>
              <a:pathLst>
                <a:path w="302412" h="302412">
                  <a:moveTo>
                    <a:pt x="0" y="0"/>
                  </a:moveTo>
                  <a:lnTo>
                    <a:pt x="302413" y="0"/>
                  </a:lnTo>
                  <a:lnTo>
                    <a:pt x="302413" y="302413"/>
                  </a:lnTo>
                  <a:lnTo>
                    <a:pt x="0" y="302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 l="-6248" r="-6253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9272850" y="94856"/>
              <a:ext cx="1462088" cy="43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Poppins"/>
                  <a:ea typeface="Poppins"/>
                  <a:cs typeface="Poppins"/>
                  <a:sym typeface="Poppins"/>
                </a:rPr>
                <a:t>POWER BI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5243" y="7393934"/>
            <a:ext cx="1296463" cy="261938"/>
            <a:chOff x="0" y="0"/>
            <a:chExt cx="1728618" cy="349250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0" y="0"/>
                  </a:moveTo>
                  <a:lnTo>
                    <a:pt x="349250" y="0"/>
                  </a:lnTo>
                  <a:lnTo>
                    <a:pt x="349250" y="349250"/>
                  </a:lnTo>
                  <a:lnTo>
                    <a:pt x="0" y="349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 t="-8331" b="-8336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445918" y="-85725"/>
              <a:ext cx="1282700" cy="43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272525"/>
                  </a:solidFill>
                  <a:latin typeface="Poppins"/>
                  <a:ea typeface="Poppins"/>
                  <a:cs typeface="Poppins"/>
                  <a:sym typeface="Poppins"/>
                </a:rPr>
                <a:t>PYTHON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497999" y="8436324"/>
            <a:ext cx="493976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Siddartha Samisetty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0535" y="919814"/>
            <a:ext cx="6918765" cy="5284440"/>
          </a:xfrm>
          <a:custGeom>
            <a:avLst/>
            <a:gdLst/>
            <a:ahLst/>
            <a:cxnLst/>
            <a:rect l="l" t="t" r="r" b="b"/>
            <a:pathLst>
              <a:path w="6918765" h="5284440">
                <a:moveTo>
                  <a:pt x="0" y="0"/>
                </a:moveTo>
                <a:lnTo>
                  <a:pt x="6918765" y="0"/>
                </a:lnTo>
                <a:lnTo>
                  <a:pt x="6918765" y="5284440"/>
                </a:lnTo>
                <a:lnTo>
                  <a:pt x="0" y="5284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07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40535" y="6626916"/>
            <a:ext cx="6918765" cy="3323919"/>
          </a:xfrm>
          <a:custGeom>
            <a:avLst/>
            <a:gdLst/>
            <a:ahLst/>
            <a:cxnLst/>
            <a:rect l="l" t="t" r="r" b="b"/>
            <a:pathLst>
              <a:path w="6918765" h="3323919">
                <a:moveTo>
                  <a:pt x="0" y="0"/>
                </a:moveTo>
                <a:lnTo>
                  <a:pt x="6918765" y="0"/>
                </a:lnTo>
                <a:lnTo>
                  <a:pt x="6918765" y="3323920"/>
                </a:lnTo>
                <a:lnTo>
                  <a:pt x="0" y="332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2" r="-32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14400"/>
            <a:ext cx="6127250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 Orchestration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847710" y="3260967"/>
            <a:ext cx="12730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574707" y="4480639"/>
            <a:ext cx="12730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574707" y="2221959"/>
            <a:ext cx="12730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835297" y="2212600"/>
            <a:ext cx="0" cy="3182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642690" y="2034463"/>
            <a:ext cx="410040" cy="410040"/>
            <a:chOff x="0" y="0"/>
            <a:chExt cx="594322" cy="59432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6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473075" y="0"/>
                  </a:lnTo>
                  <a:cubicBezTo>
                    <a:pt x="533019" y="0"/>
                    <a:pt x="581660" y="48641"/>
                    <a:pt x="581660" y="108585"/>
                  </a:cubicBezTo>
                  <a:lnTo>
                    <a:pt x="581660" y="473075"/>
                  </a:lnTo>
                  <a:cubicBezTo>
                    <a:pt x="581660" y="533019"/>
                    <a:pt x="533019" y="581660"/>
                    <a:pt x="473075" y="581660"/>
                  </a:cubicBezTo>
                  <a:lnTo>
                    <a:pt x="108585" y="581660"/>
                  </a:lnTo>
                  <a:cubicBezTo>
                    <a:pt x="48641" y="581660"/>
                    <a:pt x="0" y="533019"/>
                    <a:pt x="0" y="47307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0" y="114935"/>
                  </a:moveTo>
                  <a:cubicBezTo>
                    <a:pt x="0" y="51435"/>
                    <a:pt x="51435" y="0"/>
                    <a:pt x="114935" y="0"/>
                  </a:cubicBez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cubicBezTo>
                    <a:pt x="542925" y="0"/>
                    <a:pt x="594360" y="51435"/>
                    <a:pt x="594360" y="114935"/>
                  </a:cubicBezTo>
                  <a:lnTo>
                    <a:pt x="588010" y="114935"/>
                  </a:lnTo>
                  <a:lnTo>
                    <a:pt x="594360" y="114935"/>
                  </a:lnTo>
                  <a:lnTo>
                    <a:pt x="594360" y="479425"/>
                  </a:lnTo>
                  <a:lnTo>
                    <a:pt x="588010" y="479425"/>
                  </a:lnTo>
                  <a:lnTo>
                    <a:pt x="594360" y="479425"/>
                  </a:lnTo>
                  <a:cubicBezTo>
                    <a:pt x="594360" y="542925"/>
                    <a:pt x="542925" y="594360"/>
                    <a:pt x="479425" y="594360"/>
                  </a:cubicBezTo>
                  <a:lnTo>
                    <a:pt x="479425" y="588010"/>
                  </a:lnTo>
                  <a:lnTo>
                    <a:pt x="479425" y="594360"/>
                  </a:lnTo>
                  <a:lnTo>
                    <a:pt x="114935" y="594360"/>
                  </a:lnTo>
                  <a:lnTo>
                    <a:pt x="114935" y="588010"/>
                  </a:lnTo>
                  <a:lnTo>
                    <a:pt x="114935" y="594360"/>
                  </a:lnTo>
                  <a:cubicBezTo>
                    <a:pt x="51435" y="594360"/>
                    <a:pt x="0" y="542925"/>
                    <a:pt x="0" y="479425"/>
                  </a:cubicBezTo>
                  <a:lnTo>
                    <a:pt x="0" y="114935"/>
                  </a:lnTo>
                  <a:lnTo>
                    <a:pt x="6350" y="114935"/>
                  </a:lnTo>
                  <a:lnTo>
                    <a:pt x="0" y="114935"/>
                  </a:lnTo>
                  <a:moveTo>
                    <a:pt x="12700" y="114935"/>
                  </a:moveTo>
                  <a:lnTo>
                    <a:pt x="12700" y="479425"/>
                  </a:lnTo>
                  <a:lnTo>
                    <a:pt x="6350" y="479425"/>
                  </a:lnTo>
                  <a:lnTo>
                    <a:pt x="12700" y="479425"/>
                  </a:lnTo>
                  <a:cubicBezTo>
                    <a:pt x="12700" y="535940"/>
                    <a:pt x="58420" y="581660"/>
                    <a:pt x="114935" y="581660"/>
                  </a:cubicBezTo>
                  <a:lnTo>
                    <a:pt x="479425" y="581660"/>
                  </a:lnTo>
                  <a:cubicBezTo>
                    <a:pt x="535940" y="581660"/>
                    <a:pt x="581660" y="535940"/>
                    <a:pt x="581660" y="479425"/>
                  </a:cubicBezTo>
                  <a:lnTo>
                    <a:pt x="581660" y="114935"/>
                  </a:lnTo>
                  <a:cubicBezTo>
                    <a:pt x="581660" y="58420"/>
                    <a:pt x="535813" y="12700"/>
                    <a:pt x="479425" y="12700"/>
                  </a:cubicBezTo>
                  <a:lnTo>
                    <a:pt x="114935" y="12700"/>
                  </a:lnTo>
                  <a:lnTo>
                    <a:pt x="114935" y="6350"/>
                  </a:lnTo>
                  <a:lnTo>
                    <a:pt x="114935" y="12700"/>
                  </a:lnTo>
                  <a:cubicBezTo>
                    <a:pt x="58420" y="12700"/>
                    <a:pt x="12700" y="58420"/>
                    <a:pt x="12700" y="11493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642690" y="3047185"/>
            <a:ext cx="410040" cy="410040"/>
            <a:chOff x="0" y="0"/>
            <a:chExt cx="594322" cy="59432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6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473075" y="0"/>
                  </a:lnTo>
                  <a:cubicBezTo>
                    <a:pt x="533019" y="0"/>
                    <a:pt x="581660" y="48641"/>
                    <a:pt x="581660" y="108585"/>
                  </a:cubicBezTo>
                  <a:lnTo>
                    <a:pt x="581660" y="473075"/>
                  </a:lnTo>
                  <a:cubicBezTo>
                    <a:pt x="581660" y="533019"/>
                    <a:pt x="533019" y="581660"/>
                    <a:pt x="473075" y="581660"/>
                  </a:cubicBezTo>
                  <a:lnTo>
                    <a:pt x="108585" y="581660"/>
                  </a:lnTo>
                  <a:cubicBezTo>
                    <a:pt x="48641" y="581660"/>
                    <a:pt x="0" y="533019"/>
                    <a:pt x="0" y="47307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0" y="114935"/>
                  </a:moveTo>
                  <a:cubicBezTo>
                    <a:pt x="0" y="51435"/>
                    <a:pt x="51435" y="0"/>
                    <a:pt x="114935" y="0"/>
                  </a:cubicBez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cubicBezTo>
                    <a:pt x="542925" y="0"/>
                    <a:pt x="594360" y="51435"/>
                    <a:pt x="594360" y="114935"/>
                  </a:cubicBezTo>
                  <a:lnTo>
                    <a:pt x="588010" y="114935"/>
                  </a:lnTo>
                  <a:lnTo>
                    <a:pt x="594360" y="114935"/>
                  </a:lnTo>
                  <a:lnTo>
                    <a:pt x="594360" y="479425"/>
                  </a:lnTo>
                  <a:lnTo>
                    <a:pt x="588010" y="479425"/>
                  </a:lnTo>
                  <a:lnTo>
                    <a:pt x="594360" y="479425"/>
                  </a:lnTo>
                  <a:cubicBezTo>
                    <a:pt x="594360" y="542925"/>
                    <a:pt x="542925" y="594360"/>
                    <a:pt x="479425" y="594360"/>
                  </a:cubicBezTo>
                  <a:lnTo>
                    <a:pt x="479425" y="588010"/>
                  </a:lnTo>
                  <a:lnTo>
                    <a:pt x="479425" y="594360"/>
                  </a:lnTo>
                  <a:lnTo>
                    <a:pt x="114935" y="594360"/>
                  </a:lnTo>
                  <a:lnTo>
                    <a:pt x="114935" y="588010"/>
                  </a:lnTo>
                  <a:lnTo>
                    <a:pt x="114935" y="594360"/>
                  </a:lnTo>
                  <a:cubicBezTo>
                    <a:pt x="51435" y="594360"/>
                    <a:pt x="0" y="542925"/>
                    <a:pt x="0" y="479425"/>
                  </a:cubicBezTo>
                  <a:lnTo>
                    <a:pt x="0" y="114935"/>
                  </a:lnTo>
                  <a:lnTo>
                    <a:pt x="6350" y="114935"/>
                  </a:lnTo>
                  <a:lnTo>
                    <a:pt x="0" y="114935"/>
                  </a:lnTo>
                  <a:moveTo>
                    <a:pt x="12700" y="114935"/>
                  </a:moveTo>
                  <a:lnTo>
                    <a:pt x="12700" y="479425"/>
                  </a:lnTo>
                  <a:lnTo>
                    <a:pt x="6350" y="479425"/>
                  </a:lnTo>
                  <a:lnTo>
                    <a:pt x="12700" y="479425"/>
                  </a:lnTo>
                  <a:cubicBezTo>
                    <a:pt x="12700" y="535940"/>
                    <a:pt x="58420" y="581660"/>
                    <a:pt x="114935" y="581660"/>
                  </a:cubicBezTo>
                  <a:lnTo>
                    <a:pt x="479425" y="581660"/>
                  </a:lnTo>
                  <a:cubicBezTo>
                    <a:pt x="535940" y="581660"/>
                    <a:pt x="581660" y="535940"/>
                    <a:pt x="581660" y="479425"/>
                  </a:cubicBezTo>
                  <a:lnTo>
                    <a:pt x="581660" y="114935"/>
                  </a:lnTo>
                  <a:cubicBezTo>
                    <a:pt x="581660" y="58420"/>
                    <a:pt x="535813" y="12700"/>
                    <a:pt x="479425" y="12700"/>
                  </a:cubicBezTo>
                  <a:lnTo>
                    <a:pt x="114935" y="12700"/>
                  </a:lnTo>
                  <a:lnTo>
                    <a:pt x="114935" y="6350"/>
                  </a:lnTo>
                  <a:lnTo>
                    <a:pt x="114935" y="12700"/>
                  </a:lnTo>
                  <a:cubicBezTo>
                    <a:pt x="58420" y="12700"/>
                    <a:pt x="12700" y="58420"/>
                    <a:pt x="12700" y="11493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3574707" y="5395390"/>
            <a:ext cx="2546007" cy="579549"/>
            <a:chOff x="0" y="0"/>
            <a:chExt cx="728936" cy="1659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8936" cy="165928"/>
            </a:xfrm>
            <a:custGeom>
              <a:avLst/>
              <a:gdLst/>
              <a:ahLst/>
              <a:cxnLst/>
              <a:rect l="l" t="t" r="r" b="b"/>
              <a:pathLst>
                <a:path w="728936" h="165928">
                  <a:moveTo>
                    <a:pt x="0" y="0"/>
                  </a:moveTo>
                  <a:lnTo>
                    <a:pt x="728936" y="0"/>
                  </a:lnTo>
                  <a:lnTo>
                    <a:pt x="728936" y="165928"/>
                  </a:lnTo>
                  <a:lnTo>
                    <a:pt x="0" y="165928"/>
                  </a:ln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28936" cy="194503"/>
            </a:xfrm>
            <a:prstGeom prst="rect">
              <a:avLst/>
            </a:prstGeom>
          </p:spPr>
          <p:txBody>
            <a:bodyPr lIns="46731" tIns="46731" rIns="46731" bIns="46731" rtlCol="0" anchor="ctr"/>
            <a:lstStyle/>
            <a:p>
              <a:pPr algn="ctr">
                <a:lnSpc>
                  <a:spcPts val="2437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798287" y="2105197"/>
            <a:ext cx="98848" cy="2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sz="2069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2009570"/>
            <a:ext cx="2546007" cy="579549"/>
            <a:chOff x="0" y="0"/>
            <a:chExt cx="728936" cy="1659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8936" cy="165928"/>
            </a:xfrm>
            <a:custGeom>
              <a:avLst/>
              <a:gdLst/>
              <a:ahLst/>
              <a:cxnLst/>
              <a:rect l="l" t="t" r="r" b="b"/>
              <a:pathLst>
                <a:path w="728936" h="165928">
                  <a:moveTo>
                    <a:pt x="0" y="0"/>
                  </a:moveTo>
                  <a:lnTo>
                    <a:pt x="728936" y="0"/>
                  </a:lnTo>
                  <a:lnTo>
                    <a:pt x="728936" y="165928"/>
                  </a:lnTo>
                  <a:lnTo>
                    <a:pt x="0" y="165928"/>
                  </a:ln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728936" cy="194503"/>
            </a:xfrm>
            <a:prstGeom prst="rect">
              <a:avLst/>
            </a:prstGeom>
          </p:spPr>
          <p:txBody>
            <a:bodyPr lIns="46731" tIns="46731" rIns="46731" bIns="46731" rtlCol="0" anchor="ctr"/>
            <a:lstStyle/>
            <a:p>
              <a:pPr algn="ctr">
                <a:lnSpc>
                  <a:spcPts val="2437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28162" y="2125611"/>
            <a:ext cx="2116254" cy="3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46"/>
              </a:lnSpc>
            </a:pPr>
            <a:r>
              <a:rPr lang="en-US" sz="1931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Bronze </a:t>
            </a:r>
            <a:r>
              <a:rPr lang="en-US" sz="1931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Ingestion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55754" y="3117918"/>
            <a:ext cx="150142" cy="2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sz="2069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122462" y="2971193"/>
            <a:ext cx="2546007" cy="579549"/>
            <a:chOff x="0" y="0"/>
            <a:chExt cx="728936" cy="1659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8936" cy="165928"/>
            </a:xfrm>
            <a:custGeom>
              <a:avLst/>
              <a:gdLst/>
              <a:ahLst/>
              <a:cxnLst/>
              <a:rect l="l" t="t" r="r" b="b"/>
              <a:pathLst>
                <a:path w="728936" h="165928">
                  <a:moveTo>
                    <a:pt x="0" y="0"/>
                  </a:moveTo>
                  <a:lnTo>
                    <a:pt x="728936" y="0"/>
                  </a:lnTo>
                  <a:lnTo>
                    <a:pt x="728936" y="165928"/>
                  </a:lnTo>
                  <a:lnTo>
                    <a:pt x="0" y="165928"/>
                  </a:ln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728936" cy="194503"/>
            </a:xfrm>
            <a:prstGeom prst="rect">
              <a:avLst/>
            </a:prstGeom>
          </p:spPr>
          <p:txBody>
            <a:bodyPr lIns="46731" tIns="46731" rIns="46731" bIns="46731" rtlCol="0" anchor="ctr"/>
            <a:lstStyle/>
            <a:p>
              <a:pPr algn="ctr">
                <a:lnSpc>
                  <a:spcPts val="2437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10277" y="3087233"/>
            <a:ext cx="2170375" cy="3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6"/>
              </a:lnSpc>
            </a:pPr>
            <a:r>
              <a:rPr lang="en-US" sz="1931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Silver </a:t>
            </a:r>
            <a:r>
              <a:rPr lang="en-US" sz="1931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Processing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642690" y="4275619"/>
            <a:ext cx="410040" cy="410040"/>
            <a:chOff x="0" y="0"/>
            <a:chExt cx="594322" cy="59432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60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473075" y="0"/>
                  </a:lnTo>
                  <a:cubicBezTo>
                    <a:pt x="533019" y="0"/>
                    <a:pt x="581660" y="48641"/>
                    <a:pt x="581660" y="108585"/>
                  </a:cubicBezTo>
                  <a:lnTo>
                    <a:pt x="581660" y="473075"/>
                  </a:lnTo>
                  <a:cubicBezTo>
                    <a:pt x="581660" y="533019"/>
                    <a:pt x="533019" y="581660"/>
                    <a:pt x="473075" y="581660"/>
                  </a:cubicBezTo>
                  <a:lnTo>
                    <a:pt x="108585" y="581660"/>
                  </a:lnTo>
                  <a:cubicBezTo>
                    <a:pt x="48641" y="581660"/>
                    <a:pt x="0" y="533019"/>
                    <a:pt x="0" y="473075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0" y="114935"/>
                  </a:moveTo>
                  <a:cubicBezTo>
                    <a:pt x="0" y="51435"/>
                    <a:pt x="51435" y="0"/>
                    <a:pt x="114935" y="0"/>
                  </a:cubicBez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lnTo>
                    <a:pt x="479425" y="6350"/>
                  </a:lnTo>
                  <a:lnTo>
                    <a:pt x="479425" y="0"/>
                  </a:lnTo>
                  <a:cubicBezTo>
                    <a:pt x="542925" y="0"/>
                    <a:pt x="594360" y="51435"/>
                    <a:pt x="594360" y="114935"/>
                  </a:cubicBezTo>
                  <a:lnTo>
                    <a:pt x="588010" y="114935"/>
                  </a:lnTo>
                  <a:lnTo>
                    <a:pt x="594360" y="114935"/>
                  </a:lnTo>
                  <a:lnTo>
                    <a:pt x="594360" y="479425"/>
                  </a:lnTo>
                  <a:lnTo>
                    <a:pt x="588010" y="479425"/>
                  </a:lnTo>
                  <a:lnTo>
                    <a:pt x="594360" y="479425"/>
                  </a:lnTo>
                  <a:cubicBezTo>
                    <a:pt x="594360" y="542925"/>
                    <a:pt x="542925" y="594360"/>
                    <a:pt x="479425" y="594360"/>
                  </a:cubicBezTo>
                  <a:lnTo>
                    <a:pt x="479425" y="588010"/>
                  </a:lnTo>
                  <a:lnTo>
                    <a:pt x="479425" y="594360"/>
                  </a:lnTo>
                  <a:lnTo>
                    <a:pt x="114935" y="594360"/>
                  </a:lnTo>
                  <a:lnTo>
                    <a:pt x="114935" y="588010"/>
                  </a:lnTo>
                  <a:lnTo>
                    <a:pt x="114935" y="594360"/>
                  </a:lnTo>
                  <a:cubicBezTo>
                    <a:pt x="51435" y="594360"/>
                    <a:pt x="0" y="542925"/>
                    <a:pt x="0" y="479425"/>
                  </a:cubicBezTo>
                  <a:lnTo>
                    <a:pt x="0" y="114935"/>
                  </a:lnTo>
                  <a:lnTo>
                    <a:pt x="6350" y="114935"/>
                  </a:lnTo>
                  <a:lnTo>
                    <a:pt x="0" y="114935"/>
                  </a:lnTo>
                  <a:moveTo>
                    <a:pt x="12700" y="114935"/>
                  </a:moveTo>
                  <a:lnTo>
                    <a:pt x="12700" y="479425"/>
                  </a:lnTo>
                  <a:lnTo>
                    <a:pt x="6350" y="479425"/>
                  </a:lnTo>
                  <a:lnTo>
                    <a:pt x="12700" y="479425"/>
                  </a:lnTo>
                  <a:cubicBezTo>
                    <a:pt x="12700" y="535940"/>
                    <a:pt x="58420" y="581660"/>
                    <a:pt x="114935" y="581660"/>
                  </a:cubicBezTo>
                  <a:lnTo>
                    <a:pt x="479425" y="581660"/>
                  </a:lnTo>
                  <a:cubicBezTo>
                    <a:pt x="535940" y="581660"/>
                    <a:pt x="581660" y="535940"/>
                    <a:pt x="581660" y="479425"/>
                  </a:cubicBezTo>
                  <a:lnTo>
                    <a:pt x="581660" y="114935"/>
                  </a:lnTo>
                  <a:cubicBezTo>
                    <a:pt x="581660" y="58420"/>
                    <a:pt x="535813" y="12700"/>
                    <a:pt x="479425" y="12700"/>
                  </a:cubicBezTo>
                  <a:lnTo>
                    <a:pt x="114935" y="12700"/>
                  </a:lnTo>
                  <a:lnTo>
                    <a:pt x="114935" y="6350"/>
                  </a:lnTo>
                  <a:lnTo>
                    <a:pt x="114935" y="12700"/>
                  </a:lnTo>
                  <a:cubicBezTo>
                    <a:pt x="58420" y="12700"/>
                    <a:pt x="12700" y="58420"/>
                    <a:pt x="12700" y="11493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4755754" y="4346352"/>
            <a:ext cx="159087" cy="2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sz="2069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28700" y="4198153"/>
            <a:ext cx="2546007" cy="579549"/>
            <a:chOff x="0" y="0"/>
            <a:chExt cx="728936" cy="1659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8936" cy="165928"/>
            </a:xfrm>
            <a:custGeom>
              <a:avLst/>
              <a:gdLst/>
              <a:ahLst/>
              <a:cxnLst/>
              <a:rect l="l" t="t" r="r" b="b"/>
              <a:pathLst>
                <a:path w="728936" h="165928">
                  <a:moveTo>
                    <a:pt x="0" y="0"/>
                  </a:moveTo>
                  <a:lnTo>
                    <a:pt x="728936" y="0"/>
                  </a:lnTo>
                  <a:lnTo>
                    <a:pt x="728936" y="165928"/>
                  </a:lnTo>
                  <a:lnTo>
                    <a:pt x="0" y="165928"/>
                  </a:ln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728936" cy="194503"/>
            </a:xfrm>
            <a:prstGeom prst="rect">
              <a:avLst/>
            </a:prstGeom>
          </p:spPr>
          <p:txBody>
            <a:bodyPr lIns="46731" tIns="46731" rIns="46731" bIns="46731" rtlCol="0" anchor="ctr"/>
            <a:lstStyle/>
            <a:p>
              <a:pPr algn="ctr">
                <a:lnSpc>
                  <a:spcPts val="2437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54992" y="4314194"/>
            <a:ext cx="1889423" cy="3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46"/>
              </a:lnSpc>
            </a:pPr>
            <a:r>
              <a:rPr lang="en-US" sz="1931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Gold </a:t>
            </a:r>
            <a:r>
              <a:rPr lang="en-US" sz="1931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Analytics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5279" y="5499066"/>
            <a:ext cx="1199124" cy="34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</a:pPr>
            <a:r>
              <a:rPr lang="en-US" sz="2115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Airflow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3029" y="6550716"/>
            <a:ext cx="9855081" cy="323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 is used to orchestrate the pipeline.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It:</a:t>
            </a:r>
          </a:p>
          <a:p>
            <a:pPr marL="1079499" lvl="2" indent="-359833" algn="l">
              <a:lnSpc>
                <a:spcPts val="237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Triggers Databricks Jobs</a:t>
            </a:r>
          </a:p>
          <a:p>
            <a:pPr algn="l">
              <a:lnSpc>
                <a:spcPts val="23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237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Controls execution order</a:t>
            </a:r>
          </a:p>
          <a:p>
            <a:pPr algn="l">
              <a:lnSpc>
                <a:spcPts val="23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237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Handles retries and monitoring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enables reliable and repeatable pipeline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6651" y="1825150"/>
            <a:ext cx="14214697" cy="7995767"/>
          </a:xfrm>
          <a:custGeom>
            <a:avLst/>
            <a:gdLst/>
            <a:ahLst/>
            <a:cxnLst/>
            <a:rect l="l" t="t" r="r" b="b"/>
            <a:pathLst>
              <a:path w="14214697" h="7995767">
                <a:moveTo>
                  <a:pt x="0" y="0"/>
                </a:moveTo>
                <a:lnTo>
                  <a:pt x="14214698" y="0"/>
                </a:lnTo>
                <a:lnTo>
                  <a:pt x="14214698" y="7995767"/>
                </a:lnTo>
                <a:lnTo>
                  <a:pt x="0" y="7995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14400"/>
            <a:ext cx="6317483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POWERBI DASHBOARDS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725" y="1028700"/>
            <a:ext cx="14918551" cy="8335740"/>
          </a:xfrm>
          <a:custGeom>
            <a:avLst/>
            <a:gdLst/>
            <a:ahLst/>
            <a:cxnLst/>
            <a:rect l="l" t="t" r="r" b="b"/>
            <a:pathLst>
              <a:path w="14918551" h="8335740">
                <a:moveTo>
                  <a:pt x="0" y="0"/>
                </a:moveTo>
                <a:lnTo>
                  <a:pt x="14918550" y="0"/>
                </a:lnTo>
                <a:lnTo>
                  <a:pt x="14918550" y="8335740"/>
                </a:lnTo>
                <a:lnTo>
                  <a:pt x="0" y="833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687" y="1028700"/>
            <a:ext cx="15222626" cy="8543699"/>
          </a:xfrm>
          <a:custGeom>
            <a:avLst/>
            <a:gdLst/>
            <a:ahLst/>
            <a:cxnLst/>
            <a:rect l="l" t="t" r="r" b="b"/>
            <a:pathLst>
              <a:path w="15222626" h="8543699">
                <a:moveTo>
                  <a:pt x="0" y="0"/>
                </a:moveTo>
                <a:lnTo>
                  <a:pt x="15222626" y="0"/>
                </a:lnTo>
                <a:lnTo>
                  <a:pt x="15222626" y="8543699"/>
                </a:lnTo>
                <a:lnTo>
                  <a:pt x="0" y="854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846" y="846023"/>
            <a:ext cx="15212308" cy="8594954"/>
          </a:xfrm>
          <a:custGeom>
            <a:avLst/>
            <a:gdLst/>
            <a:ahLst/>
            <a:cxnLst/>
            <a:rect l="l" t="t" r="r" b="b"/>
            <a:pathLst>
              <a:path w="15212308" h="8594954">
                <a:moveTo>
                  <a:pt x="0" y="0"/>
                </a:moveTo>
                <a:lnTo>
                  <a:pt x="15212308" y="0"/>
                </a:lnTo>
                <a:lnTo>
                  <a:pt x="15212308" y="8594954"/>
                </a:lnTo>
                <a:lnTo>
                  <a:pt x="0" y="859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14615" y="6533317"/>
            <a:ext cx="9858769" cy="2304487"/>
            <a:chOff x="0" y="0"/>
            <a:chExt cx="13145026" cy="3072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45026" cy="3072650"/>
            </a:xfrm>
            <a:custGeom>
              <a:avLst/>
              <a:gdLst/>
              <a:ahLst/>
              <a:cxnLst/>
              <a:rect l="l" t="t" r="r" b="b"/>
              <a:pathLst>
                <a:path w="13145026" h="3072650">
                  <a:moveTo>
                    <a:pt x="0" y="0"/>
                  </a:moveTo>
                  <a:lnTo>
                    <a:pt x="13145026" y="0"/>
                  </a:lnTo>
                  <a:lnTo>
                    <a:pt x="13145026" y="3072650"/>
                  </a:lnTo>
                  <a:lnTo>
                    <a:pt x="0" y="3072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87197" y="1219883"/>
              <a:ext cx="1714235" cy="56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Low Risk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0832" y="1219883"/>
              <a:ext cx="2637367" cy="56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Medium Risk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630065" y="1219883"/>
              <a:ext cx="1867429" cy="56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High Risk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736437" y="1433022"/>
            <a:ext cx="4255860" cy="4306098"/>
          </a:xfrm>
          <a:custGeom>
            <a:avLst/>
            <a:gdLst/>
            <a:ahLst/>
            <a:cxnLst/>
            <a:rect l="l" t="t" r="r" b="b"/>
            <a:pathLst>
              <a:path w="4255860" h="4306098">
                <a:moveTo>
                  <a:pt x="0" y="0"/>
                </a:moveTo>
                <a:lnTo>
                  <a:pt x="4255860" y="0"/>
                </a:lnTo>
                <a:lnTo>
                  <a:pt x="4255860" y="4306098"/>
                </a:lnTo>
                <a:lnTo>
                  <a:pt x="0" y="43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6661309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DROPOUT RISK ANALYTICS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69289"/>
            <a:ext cx="5330513" cy="41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Dropout risk is calculated using: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51150"/>
            <a:ext cx="5941173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624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Academic risk indicators</a:t>
            </a:r>
          </a:p>
          <a:p>
            <a:pPr marL="539749" lvl="1" indent="-269875" algn="l">
              <a:lnSpc>
                <a:spcPts val="624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Attendance risk indicators</a:t>
            </a:r>
          </a:p>
          <a:p>
            <a:pPr marL="539749" lvl="1" indent="-269875" algn="l">
              <a:lnSpc>
                <a:spcPts val="624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Socio-economic risk indicators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514975"/>
            <a:ext cx="9070807" cy="41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composite risk score is generated and classified into: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199754"/>
            <a:ext cx="1134422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student also has a primary risk driver to explain why they are at risk.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57100"/>
            <a:ext cx="11121185" cy="619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Logistic Regression model was implemented to predict dropout risk.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Reasons for choosing Logistic Regression: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Interpretable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binary classification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Academically accepted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used Gold-layer features and achieved an AUC score of approximately 0.90, indicating strong predictive performance.</a:t>
            </a:r>
          </a:p>
          <a:p>
            <a:pPr algn="l">
              <a:lnSpc>
                <a:spcPts val="3144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45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409996" y="2410743"/>
            <a:ext cx="5176715" cy="2492914"/>
          </a:xfrm>
          <a:custGeom>
            <a:avLst/>
            <a:gdLst/>
            <a:ahLst/>
            <a:cxnLst/>
            <a:rect l="l" t="t" r="r" b="b"/>
            <a:pathLst>
              <a:path w="5176715" h="2492914">
                <a:moveTo>
                  <a:pt x="0" y="0"/>
                </a:moveTo>
                <a:lnTo>
                  <a:pt x="5176715" y="0"/>
                </a:lnTo>
                <a:lnTo>
                  <a:pt x="5176715" y="2492914"/>
                </a:lnTo>
                <a:lnTo>
                  <a:pt x="0" y="249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8" r="-23781" b="-15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90946" y="5276751"/>
            <a:ext cx="5176715" cy="4194641"/>
          </a:xfrm>
          <a:custGeom>
            <a:avLst/>
            <a:gdLst/>
            <a:ahLst/>
            <a:cxnLst/>
            <a:rect l="l" t="t" r="r" b="b"/>
            <a:pathLst>
              <a:path w="5176715" h="4194641">
                <a:moveTo>
                  <a:pt x="0" y="0"/>
                </a:moveTo>
                <a:lnTo>
                  <a:pt x="5176715" y="0"/>
                </a:lnTo>
                <a:lnTo>
                  <a:pt x="5176715" y="4194641"/>
                </a:lnTo>
                <a:lnTo>
                  <a:pt x="0" y="419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36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7186147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59659" y="1619068"/>
            <a:ext cx="7099641" cy="6330513"/>
          </a:xfrm>
          <a:custGeom>
            <a:avLst/>
            <a:gdLst/>
            <a:ahLst/>
            <a:cxnLst/>
            <a:rect l="l" t="t" r="r" b="b"/>
            <a:pathLst>
              <a:path w="7099641" h="6330513">
                <a:moveTo>
                  <a:pt x="0" y="0"/>
                </a:moveTo>
                <a:lnTo>
                  <a:pt x="7099641" y="0"/>
                </a:lnTo>
                <a:lnTo>
                  <a:pt x="7099641" y="6330513"/>
                </a:lnTo>
                <a:lnTo>
                  <a:pt x="0" y="633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7186147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ALERTING STRATEGY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61850"/>
            <a:ext cx="8685491" cy="503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dual-layer alerting strategy was implemented:</a:t>
            </a:r>
          </a:p>
          <a:p>
            <a:pPr algn="l">
              <a:lnSpc>
                <a:spcPts val="44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44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Operational alerts for immediate action</a:t>
            </a:r>
          </a:p>
          <a:p>
            <a:pPr algn="l">
              <a:lnSpc>
                <a:spcPts val="44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444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Strategic alerts for institutional monitoring</a:t>
            </a:r>
          </a:p>
          <a:p>
            <a:pPr algn="l">
              <a:lnSpc>
                <a:spcPts val="44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separation prevents alert fatigue and supports different stakeholders.</a:t>
            </a:r>
          </a:p>
          <a:p>
            <a:pPr marL="539749" lvl="1" indent="-269875" algn="l">
              <a:lnSpc>
                <a:spcPts val="4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Alerts are sent through Email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85675"/>
            <a:ext cx="11121185" cy="626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 alerts are triggered for students with high dropout probability.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email contains: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high-risk students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 Top-risk students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Primary risk drivers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Suggested intervention focus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Grade level count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5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alerts are meant for counselors and academic teams.</a:t>
            </a:r>
          </a:p>
        </p:txBody>
      </p:sp>
      <p:sp>
        <p:nvSpPr>
          <p:cNvPr id="3" name="Freeform 3"/>
          <p:cNvSpPr/>
          <p:nvPr/>
        </p:nvSpPr>
        <p:spPr>
          <a:xfrm>
            <a:off x="11725545" y="1619068"/>
            <a:ext cx="5533755" cy="6053632"/>
          </a:xfrm>
          <a:custGeom>
            <a:avLst/>
            <a:gdLst/>
            <a:ahLst/>
            <a:cxnLst/>
            <a:rect l="l" t="t" r="r" b="b"/>
            <a:pathLst>
              <a:path w="5533755" h="6053632">
                <a:moveTo>
                  <a:pt x="0" y="0"/>
                </a:moveTo>
                <a:lnTo>
                  <a:pt x="5533755" y="0"/>
                </a:lnTo>
                <a:lnTo>
                  <a:pt x="5533755" y="6053632"/>
                </a:lnTo>
                <a:lnTo>
                  <a:pt x="0" y="605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60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7904112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ALERTS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445" y="2089817"/>
            <a:ext cx="6846860" cy="3404303"/>
          </a:xfrm>
          <a:custGeom>
            <a:avLst/>
            <a:gdLst/>
            <a:ahLst/>
            <a:cxnLst/>
            <a:rect l="l" t="t" r="r" b="b"/>
            <a:pathLst>
              <a:path w="6846860" h="3404303">
                <a:moveTo>
                  <a:pt x="0" y="0"/>
                </a:moveTo>
                <a:lnTo>
                  <a:pt x="6846860" y="0"/>
                </a:lnTo>
                <a:lnTo>
                  <a:pt x="6846860" y="3404303"/>
                </a:lnTo>
                <a:lnTo>
                  <a:pt x="0" y="340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0" b="-20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7445" y="6055594"/>
            <a:ext cx="6846860" cy="3628836"/>
          </a:xfrm>
          <a:custGeom>
            <a:avLst/>
            <a:gdLst/>
            <a:ahLst/>
            <a:cxnLst/>
            <a:rect l="l" t="t" r="r" b="b"/>
            <a:pathLst>
              <a:path w="6846860" h="3628836">
                <a:moveTo>
                  <a:pt x="0" y="0"/>
                </a:moveTo>
                <a:lnTo>
                  <a:pt x="6846860" y="0"/>
                </a:lnTo>
                <a:lnTo>
                  <a:pt x="6846860" y="3628836"/>
                </a:lnTo>
                <a:lnTo>
                  <a:pt x="0" y="3628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2788" y="7194990"/>
            <a:ext cx="8638471" cy="2489440"/>
          </a:xfrm>
          <a:custGeom>
            <a:avLst/>
            <a:gdLst/>
            <a:ahLst/>
            <a:cxnLst/>
            <a:rect l="l" t="t" r="r" b="b"/>
            <a:pathLst>
              <a:path w="8638471" h="2489440">
                <a:moveTo>
                  <a:pt x="0" y="0"/>
                </a:moveTo>
                <a:lnTo>
                  <a:pt x="8638471" y="0"/>
                </a:lnTo>
                <a:lnTo>
                  <a:pt x="8638471" y="2489440"/>
                </a:lnTo>
                <a:lnTo>
                  <a:pt x="0" y="248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62025"/>
            <a:ext cx="4843323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ALERTS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85675"/>
            <a:ext cx="10429167" cy="470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Databricks SQL, alert monitors institution-level risk drift.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tracks: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student risk score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79499" lvl="2" indent="-359833" algn="l">
              <a:lnSpc>
                <a:spcPts val="3144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Baseline vs current risk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risk exceeds a defined threshold, stakeholders are alerted.</a:t>
            </a:r>
          </a:p>
          <a:p>
            <a:pPr algn="l">
              <a:lnSpc>
                <a:spcPts val="314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145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supports proactive governance and policy-level decisions.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36656" y="535384"/>
            <a:ext cx="10072688" cy="125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Challenge: Fragmented Data, Delayed Action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513615" y="2322633"/>
            <a:ext cx="10082212" cy="1455982"/>
            <a:chOff x="0" y="0"/>
            <a:chExt cx="13442950" cy="1941309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3430250" cy="1928622"/>
            </a:xfrm>
            <a:custGeom>
              <a:avLst/>
              <a:gdLst/>
              <a:ahLst/>
              <a:cxnLst/>
              <a:rect l="l" t="t" r="r" b="b"/>
              <a:pathLst>
                <a:path w="13430250" h="1928622">
                  <a:moveTo>
                    <a:pt x="0" y="108585"/>
                  </a:moveTo>
                  <a:cubicBezTo>
                    <a:pt x="0" y="48641"/>
                    <a:pt x="48895" y="0"/>
                    <a:pt x="109220" y="0"/>
                  </a:cubicBezTo>
                  <a:lnTo>
                    <a:pt x="13321030" y="0"/>
                  </a:lnTo>
                  <a:cubicBezTo>
                    <a:pt x="13381355" y="0"/>
                    <a:pt x="13430250" y="48641"/>
                    <a:pt x="13430250" y="108585"/>
                  </a:cubicBezTo>
                  <a:lnTo>
                    <a:pt x="13430250" y="1820037"/>
                  </a:lnTo>
                  <a:cubicBezTo>
                    <a:pt x="13430250" y="1879981"/>
                    <a:pt x="13381355" y="1928622"/>
                    <a:pt x="13321030" y="1928622"/>
                  </a:cubicBezTo>
                  <a:lnTo>
                    <a:pt x="109220" y="1928622"/>
                  </a:lnTo>
                  <a:cubicBezTo>
                    <a:pt x="48895" y="1928622"/>
                    <a:pt x="0" y="1879981"/>
                    <a:pt x="0" y="1820037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442950" cy="1941322"/>
            </a:xfrm>
            <a:custGeom>
              <a:avLst/>
              <a:gdLst/>
              <a:ahLst/>
              <a:cxnLst/>
              <a:rect l="l" t="t" r="r" b="b"/>
              <a:pathLst>
                <a:path w="13442950" h="1941322">
                  <a:moveTo>
                    <a:pt x="0" y="114935"/>
                  </a:moveTo>
                  <a:cubicBezTo>
                    <a:pt x="0" y="51435"/>
                    <a:pt x="51816" y="0"/>
                    <a:pt x="115570" y="0"/>
                  </a:cubicBezTo>
                  <a:lnTo>
                    <a:pt x="13327380" y="0"/>
                  </a:lnTo>
                  <a:lnTo>
                    <a:pt x="13327380" y="6350"/>
                  </a:lnTo>
                  <a:lnTo>
                    <a:pt x="13327380" y="0"/>
                  </a:lnTo>
                  <a:cubicBezTo>
                    <a:pt x="13391135" y="0"/>
                    <a:pt x="13442950" y="51435"/>
                    <a:pt x="13442950" y="114935"/>
                  </a:cubicBezTo>
                  <a:lnTo>
                    <a:pt x="13436600" y="114935"/>
                  </a:lnTo>
                  <a:lnTo>
                    <a:pt x="13442950" y="114935"/>
                  </a:lnTo>
                  <a:lnTo>
                    <a:pt x="13442950" y="1826387"/>
                  </a:lnTo>
                  <a:lnTo>
                    <a:pt x="13436600" y="1826387"/>
                  </a:lnTo>
                  <a:lnTo>
                    <a:pt x="13442950" y="1826387"/>
                  </a:lnTo>
                  <a:cubicBezTo>
                    <a:pt x="13442950" y="1889887"/>
                    <a:pt x="13391135" y="1941322"/>
                    <a:pt x="13327380" y="1941322"/>
                  </a:cubicBezTo>
                  <a:lnTo>
                    <a:pt x="13327380" y="1934972"/>
                  </a:lnTo>
                  <a:lnTo>
                    <a:pt x="13327380" y="1941322"/>
                  </a:lnTo>
                  <a:lnTo>
                    <a:pt x="115570" y="1941322"/>
                  </a:lnTo>
                  <a:lnTo>
                    <a:pt x="115570" y="1934972"/>
                  </a:lnTo>
                  <a:lnTo>
                    <a:pt x="115570" y="1941322"/>
                  </a:lnTo>
                  <a:cubicBezTo>
                    <a:pt x="51816" y="1941322"/>
                    <a:pt x="0" y="1889887"/>
                    <a:pt x="0" y="1826387"/>
                  </a:cubicBezTo>
                  <a:lnTo>
                    <a:pt x="0" y="114935"/>
                  </a:lnTo>
                  <a:lnTo>
                    <a:pt x="6350" y="114935"/>
                  </a:lnTo>
                  <a:lnTo>
                    <a:pt x="0" y="114935"/>
                  </a:lnTo>
                  <a:moveTo>
                    <a:pt x="12700" y="114935"/>
                  </a:moveTo>
                  <a:lnTo>
                    <a:pt x="12700" y="1826387"/>
                  </a:lnTo>
                  <a:lnTo>
                    <a:pt x="6350" y="1826387"/>
                  </a:lnTo>
                  <a:lnTo>
                    <a:pt x="12700" y="1826387"/>
                  </a:lnTo>
                  <a:cubicBezTo>
                    <a:pt x="12700" y="1882775"/>
                    <a:pt x="58674" y="1928622"/>
                    <a:pt x="115570" y="1928622"/>
                  </a:cubicBezTo>
                  <a:lnTo>
                    <a:pt x="13327380" y="1928622"/>
                  </a:lnTo>
                  <a:cubicBezTo>
                    <a:pt x="13384276" y="1928622"/>
                    <a:pt x="13430250" y="1882775"/>
                    <a:pt x="13430250" y="1826387"/>
                  </a:cubicBezTo>
                  <a:lnTo>
                    <a:pt x="13430250" y="114935"/>
                  </a:lnTo>
                  <a:cubicBezTo>
                    <a:pt x="13430250" y="58547"/>
                    <a:pt x="13384276" y="12700"/>
                    <a:pt x="13327380" y="12700"/>
                  </a:cubicBezTo>
                  <a:lnTo>
                    <a:pt x="115570" y="12700"/>
                  </a:lnTo>
                  <a:lnTo>
                    <a:pt x="115570" y="6350"/>
                  </a:lnTo>
                  <a:lnTo>
                    <a:pt x="115570" y="12700"/>
                  </a:lnTo>
                  <a:cubicBezTo>
                    <a:pt x="58674" y="12700"/>
                    <a:pt x="12700" y="58547"/>
                    <a:pt x="12700" y="114935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731352" y="2464165"/>
            <a:ext cx="2827209" cy="34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100" b="1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Siloed Data Sources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1827" y="2770235"/>
            <a:ext cx="966578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Student information is scattered in various academic, attendance, and demographic systems, which make holistic analysis difficult.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27131" y="4137384"/>
            <a:ext cx="10082212" cy="1389307"/>
            <a:chOff x="0" y="0"/>
            <a:chExt cx="13442950" cy="1852409"/>
          </a:xfrm>
        </p:grpSpPr>
        <p:sp>
          <p:nvSpPr>
            <p:cNvPr id="10" name="Freeform 10"/>
            <p:cNvSpPr/>
            <p:nvPr/>
          </p:nvSpPr>
          <p:spPr>
            <a:xfrm>
              <a:off x="6350" y="6059"/>
              <a:ext cx="13430250" cy="1840303"/>
            </a:xfrm>
            <a:custGeom>
              <a:avLst/>
              <a:gdLst/>
              <a:ahLst/>
              <a:cxnLst/>
              <a:rect l="l" t="t" r="r" b="b"/>
              <a:pathLst>
                <a:path w="13430250" h="1840303">
                  <a:moveTo>
                    <a:pt x="0" y="103613"/>
                  </a:moveTo>
                  <a:cubicBezTo>
                    <a:pt x="0" y="46414"/>
                    <a:pt x="48895" y="0"/>
                    <a:pt x="109220" y="0"/>
                  </a:cubicBezTo>
                  <a:lnTo>
                    <a:pt x="13321030" y="0"/>
                  </a:lnTo>
                  <a:cubicBezTo>
                    <a:pt x="13381355" y="0"/>
                    <a:pt x="13430250" y="46414"/>
                    <a:pt x="13430250" y="103613"/>
                  </a:cubicBezTo>
                  <a:lnTo>
                    <a:pt x="13430250" y="1736691"/>
                  </a:lnTo>
                  <a:cubicBezTo>
                    <a:pt x="13430250" y="1793890"/>
                    <a:pt x="13381355" y="1840303"/>
                    <a:pt x="13321030" y="1840303"/>
                  </a:cubicBezTo>
                  <a:lnTo>
                    <a:pt x="109220" y="1840303"/>
                  </a:lnTo>
                  <a:cubicBezTo>
                    <a:pt x="48895" y="1840303"/>
                    <a:pt x="0" y="1793890"/>
                    <a:pt x="0" y="17366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442950" cy="1852422"/>
            </a:xfrm>
            <a:custGeom>
              <a:avLst/>
              <a:gdLst/>
              <a:ahLst/>
              <a:cxnLst/>
              <a:rect l="l" t="t" r="r" b="b"/>
              <a:pathLst>
                <a:path w="13442950" h="1852422">
                  <a:moveTo>
                    <a:pt x="0" y="109672"/>
                  </a:moveTo>
                  <a:cubicBezTo>
                    <a:pt x="0" y="49080"/>
                    <a:pt x="51816" y="0"/>
                    <a:pt x="115570" y="0"/>
                  </a:cubicBezTo>
                  <a:lnTo>
                    <a:pt x="13327380" y="0"/>
                  </a:lnTo>
                  <a:lnTo>
                    <a:pt x="13327380" y="6059"/>
                  </a:lnTo>
                  <a:lnTo>
                    <a:pt x="13327380" y="0"/>
                  </a:lnTo>
                  <a:cubicBezTo>
                    <a:pt x="13391135" y="0"/>
                    <a:pt x="13442950" y="49080"/>
                    <a:pt x="13442950" y="109672"/>
                  </a:cubicBezTo>
                  <a:lnTo>
                    <a:pt x="13436600" y="109672"/>
                  </a:lnTo>
                  <a:lnTo>
                    <a:pt x="13442950" y="109672"/>
                  </a:lnTo>
                  <a:lnTo>
                    <a:pt x="13442950" y="1742750"/>
                  </a:lnTo>
                  <a:lnTo>
                    <a:pt x="13436600" y="1742750"/>
                  </a:lnTo>
                  <a:lnTo>
                    <a:pt x="13442950" y="1742750"/>
                  </a:lnTo>
                  <a:cubicBezTo>
                    <a:pt x="13442950" y="1803342"/>
                    <a:pt x="13391135" y="1852422"/>
                    <a:pt x="13327380" y="1852422"/>
                  </a:cubicBezTo>
                  <a:lnTo>
                    <a:pt x="13327380" y="1846362"/>
                  </a:lnTo>
                  <a:lnTo>
                    <a:pt x="13327380" y="1852422"/>
                  </a:lnTo>
                  <a:lnTo>
                    <a:pt x="115570" y="1852422"/>
                  </a:lnTo>
                  <a:lnTo>
                    <a:pt x="115570" y="1846362"/>
                  </a:lnTo>
                  <a:lnTo>
                    <a:pt x="115570" y="1852422"/>
                  </a:lnTo>
                  <a:cubicBezTo>
                    <a:pt x="51816" y="1852422"/>
                    <a:pt x="0" y="1803342"/>
                    <a:pt x="0" y="1742750"/>
                  </a:cubicBezTo>
                  <a:lnTo>
                    <a:pt x="0" y="109672"/>
                  </a:lnTo>
                  <a:lnTo>
                    <a:pt x="6350" y="109672"/>
                  </a:lnTo>
                  <a:lnTo>
                    <a:pt x="0" y="109672"/>
                  </a:lnTo>
                  <a:moveTo>
                    <a:pt x="12700" y="109672"/>
                  </a:moveTo>
                  <a:lnTo>
                    <a:pt x="12700" y="1742750"/>
                  </a:lnTo>
                  <a:lnTo>
                    <a:pt x="6350" y="1742750"/>
                  </a:lnTo>
                  <a:lnTo>
                    <a:pt x="12700" y="1742750"/>
                  </a:lnTo>
                  <a:cubicBezTo>
                    <a:pt x="12700" y="1796555"/>
                    <a:pt x="58674" y="1840303"/>
                    <a:pt x="115570" y="1840303"/>
                  </a:cubicBezTo>
                  <a:lnTo>
                    <a:pt x="13327380" y="1840303"/>
                  </a:lnTo>
                  <a:cubicBezTo>
                    <a:pt x="13384276" y="1840303"/>
                    <a:pt x="13430250" y="1796555"/>
                    <a:pt x="13430250" y="1742750"/>
                  </a:cubicBezTo>
                  <a:lnTo>
                    <a:pt x="13430250" y="109672"/>
                  </a:lnTo>
                  <a:cubicBezTo>
                    <a:pt x="13430250" y="55866"/>
                    <a:pt x="13384276" y="12118"/>
                    <a:pt x="13327380" y="12118"/>
                  </a:cubicBezTo>
                  <a:lnTo>
                    <a:pt x="115570" y="12118"/>
                  </a:lnTo>
                  <a:lnTo>
                    <a:pt x="115570" y="6059"/>
                  </a:lnTo>
                  <a:lnTo>
                    <a:pt x="115570" y="12118"/>
                  </a:lnTo>
                  <a:cubicBezTo>
                    <a:pt x="58674" y="12118"/>
                    <a:pt x="12700" y="55866"/>
                    <a:pt x="12700" y="109672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7713844" y="4240376"/>
            <a:ext cx="4173356" cy="34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100" b="1" dirty="0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Reactive Identification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21827" y="4546446"/>
            <a:ext cx="966578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 dirty="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Dropout risk is identified only late in the semester-after opportunities to intervene have passed.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27131" y="5888641"/>
            <a:ext cx="10082212" cy="1389307"/>
            <a:chOff x="0" y="0"/>
            <a:chExt cx="13442950" cy="1852409"/>
          </a:xfrm>
        </p:grpSpPr>
        <p:sp>
          <p:nvSpPr>
            <p:cNvPr id="15" name="Freeform 15"/>
            <p:cNvSpPr/>
            <p:nvPr/>
          </p:nvSpPr>
          <p:spPr>
            <a:xfrm>
              <a:off x="6350" y="6059"/>
              <a:ext cx="13430250" cy="1840303"/>
            </a:xfrm>
            <a:custGeom>
              <a:avLst/>
              <a:gdLst/>
              <a:ahLst/>
              <a:cxnLst/>
              <a:rect l="l" t="t" r="r" b="b"/>
              <a:pathLst>
                <a:path w="13430250" h="1840303">
                  <a:moveTo>
                    <a:pt x="0" y="103613"/>
                  </a:moveTo>
                  <a:cubicBezTo>
                    <a:pt x="0" y="46414"/>
                    <a:pt x="48895" y="0"/>
                    <a:pt x="109220" y="0"/>
                  </a:cubicBezTo>
                  <a:lnTo>
                    <a:pt x="13321030" y="0"/>
                  </a:lnTo>
                  <a:cubicBezTo>
                    <a:pt x="13381355" y="0"/>
                    <a:pt x="13430250" y="46414"/>
                    <a:pt x="13430250" y="103613"/>
                  </a:cubicBezTo>
                  <a:lnTo>
                    <a:pt x="13430250" y="1736691"/>
                  </a:lnTo>
                  <a:cubicBezTo>
                    <a:pt x="13430250" y="1793890"/>
                    <a:pt x="13381355" y="1840303"/>
                    <a:pt x="13321030" y="1840303"/>
                  </a:cubicBezTo>
                  <a:lnTo>
                    <a:pt x="109220" y="1840303"/>
                  </a:lnTo>
                  <a:cubicBezTo>
                    <a:pt x="48895" y="1840303"/>
                    <a:pt x="0" y="1793890"/>
                    <a:pt x="0" y="17366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442950" cy="1852422"/>
            </a:xfrm>
            <a:custGeom>
              <a:avLst/>
              <a:gdLst/>
              <a:ahLst/>
              <a:cxnLst/>
              <a:rect l="l" t="t" r="r" b="b"/>
              <a:pathLst>
                <a:path w="13442950" h="1852422">
                  <a:moveTo>
                    <a:pt x="0" y="109672"/>
                  </a:moveTo>
                  <a:cubicBezTo>
                    <a:pt x="0" y="49080"/>
                    <a:pt x="51816" y="0"/>
                    <a:pt x="115570" y="0"/>
                  </a:cubicBezTo>
                  <a:lnTo>
                    <a:pt x="13327380" y="0"/>
                  </a:lnTo>
                  <a:lnTo>
                    <a:pt x="13327380" y="6059"/>
                  </a:lnTo>
                  <a:lnTo>
                    <a:pt x="13327380" y="0"/>
                  </a:lnTo>
                  <a:cubicBezTo>
                    <a:pt x="13391135" y="0"/>
                    <a:pt x="13442950" y="49080"/>
                    <a:pt x="13442950" y="109672"/>
                  </a:cubicBezTo>
                  <a:lnTo>
                    <a:pt x="13436600" y="109672"/>
                  </a:lnTo>
                  <a:lnTo>
                    <a:pt x="13442950" y="109672"/>
                  </a:lnTo>
                  <a:lnTo>
                    <a:pt x="13442950" y="1742750"/>
                  </a:lnTo>
                  <a:lnTo>
                    <a:pt x="13436600" y="1742750"/>
                  </a:lnTo>
                  <a:lnTo>
                    <a:pt x="13442950" y="1742750"/>
                  </a:lnTo>
                  <a:cubicBezTo>
                    <a:pt x="13442950" y="1803342"/>
                    <a:pt x="13391135" y="1852422"/>
                    <a:pt x="13327380" y="1852422"/>
                  </a:cubicBezTo>
                  <a:lnTo>
                    <a:pt x="13327380" y="1846362"/>
                  </a:lnTo>
                  <a:lnTo>
                    <a:pt x="13327380" y="1852422"/>
                  </a:lnTo>
                  <a:lnTo>
                    <a:pt x="115570" y="1852422"/>
                  </a:lnTo>
                  <a:lnTo>
                    <a:pt x="115570" y="1846362"/>
                  </a:lnTo>
                  <a:lnTo>
                    <a:pt x="115570" y="1852422"/>
                  </a:lnTo>
                  <a:cubicBezTo>
                    <a:pt x="51816" y="1852422"/>
                    <a:pt x="0" y="1803342"/>
                    <a:pt x="0" y="1742750"/>
                  </a:cubicBezTo>
                  <a:lnTo>
                    <a:pt x="0" y="109672"/>
                  </a:lnTo>
                  <a:lnTo>
                    <a:pt x="6350" y="109672"/>
                  </a:lnTo>
                  <a:lnTo>
                    <a:pt x="0" y="109672"/>
                  </a:lnTo>
                  <a:moveTo>
                    <a:pt x="12700" y="109672"/>
                  </a:moveTo>
                  <a:lnTo>
                    <a:pt x="12700" y="1742750"/>
                  </a:lnTo>
                  <a:lnTo>
                    <a:pt x="6350" y="1742750"/>
                  </a:lnTo>
                  <a:lnTo>
                    <a:pt x="12700" y="1742750"/>
                  </a:lnTo>
                  <a:cubicBezTo>
                    <a:pt x="12700" y="1796555"/>
                    <a:pt x="58674" y="1840303"/>
                    <a:pt x="115570" y="1840303"/>
                  </a:cubicBezTo>
                  <a:lnTo>
                    <a:pt x="13327380" y="1840303"/>
                  </a:lnTo>
                  <a:cubicBezTo>
                    <a:pt x="13384276" y="1840303"/>
                    <a:pt x="13430250" y="1796555"/>
                    <a:pt x="13430250" y="1742750"/>
                  </a:cubicBezTo>
                  <a:lnTo>
                    <a:pt x="13430250" y="109672"/>
                  </a:lnTo>
                  <a:cubicBezTo>
                    <a:pt x="13430250" y="55866"/>
                    <a:pt x="13384276" y="12118"/>
                    <a:pt x="13327380" y="12118"/>
                  </a:cubicBezTo>
                  <a:lnTo>
                    <a:pt x="115570" y="12118"/>
                  </a:lnTo>
                  <a:lnTo>
                    <a:pt x="115570" y="6059"/>
                  </a:lnTo>
                  <a:lnTo>
                    <a:pt x="115570" y="12118"/>
                  </a:lnTo>
                  <a:cubicBezTo>
                    <a:pt x="58674" y="12118"/>
                    <a:pt x="12700" y="55866"/>
                    <a:pt x="12700" y="109672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713844" y="5983891"/>
            <a:ext cx="3563756" cy="34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100" b="1" dirty="0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Limitations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13844" y="6285579"/>
            <a:ext cx="966578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 dirty="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Spreadsheet analysis is time-consuming and incapable of rendering complex patterns across thousands of student records.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527131" y="7639898"/>
            <a:ext cx="10082212" cy="1389307"/>
            <a:chOff x="0" y="0"/>
            <a:chExt cx="13442950" cy="1852409"/>
          </a:xfrm>
        </p:grpSpPr>
        <p:sp>
          <p:nvSpPr>
            <p:cNvPr id="20" name="Freeform 20"/>
            <p:cNvSpPr/>
            <p:nvPr/>
          </p:nvSpPr>
          <p:spPr>
            <a:xfrm>
              <a:off x="6350" y="6059"/>
              <a:ext cx="13430250" cy="1840303"/>
            </a:xfrm>
            <a:custGeom>
              <a:avLst/>
              <a:gdLst/>
              <a:ahLst/>
              <a:cxnLst/>
              <a:rect l="l" t="t" r="r" b="b"/>
              <a:pathLst>
                <a:path w="13430250" h="1840303">
                  <a:moveTo>
                    <a:pt x="0" y="103613"/>
                  </a:moveTo>
                  <a:cubicBezTo>
                    <a:pt x="0" y="46414"/>
                    <a:pt x="48895" y="0"/>
                    <a:pt x="109220" y="0"/>
                  </a:cubicBezTo>
                  <a:lnTo>
                    <a:pt x="13321030" y="0"/>
                  </a:lnTo>
                  <a:cubicBezTo>
                    <a:pt x="13381355" y="0"/>
                    <a:pt x="13430250" y="46414"/>
                    <a:pt x="13430250" y="103613"/>
                  </a:cubicBezTo>
                  <a:lnTo>
                    <a:pt x="13430250" y="1736691"/>
                  </a:lnTo>
                  <a:cubicBezTo>
                    <a:pt x="13430250" y="1793890"/>
                    <a:pt x="13381355" y="1840303"/>
                    <a:pt x="13321030" y="1840303"/>
                  </a:cubicBezTo>
                  <a:lnTo>
                    <a:pt x="109220" y="1840303"/>
                  </a:lnTo>
                  <a:cubicBezTo>
                    <a:pt x="48895" y="1840303"/>
                    <a:pt x="0" y="1793890"/>
                    <a:pt x="0" y="17366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3442950" cy="1852422"/>
            </a:xfrm>
            <a:custGeom>
              <a:avLst/>
              <a:gdLst/>
              <a:ahLst/>
              <a:cxnLst/>
              <a:rect l="l" t="t" r="r" b="b"/>
              <a:pathLst>
                <a:path w="13442950" h="1852422">
                  <a:moveTo>
                    <a:pt x="0" y="109672"/>
                  </a:moveTo>
                  <a:cubicBezTo>
                    <a:pt x="0" y="49080"/>
                    <a:pt x="51816" y="0"/>
                    <a:pt x="115570" y="0"/>
                  </a:cubicBezTo>
                  <a:lnTo>
                    <a:pt x="13327380" y="0"/>
                  </a:lnTo>
                  <a:lnTo>
                    <a:pt x="13327380" y="6059"/>
                  </a:lnTo>
                  <a:lnTo>
                    <a:pt x="13327380" y="0"/>
                  </a:lnTo>
                  <a:cubicBezTo>
                    <a:pt x="13391135" y="0"/>
                    <a:pt x="13442950" y="49080"/>
                    <a:pt x="13442950" y="109672"/>
                  </a:cubicBezTo>
                  <a:lnTo>
                    <a:pt x="13436600" y="109672"/>
                  </a:lnTo>
                  <a:lnTo>
                    <a:pt x="13442950" y="109672"/>
                  </a:lnTo>
                  <a:lnTo>
                    <a:pt x="13442950" y="1742750"/>
                  </a:lnTo>
                  <a:lnTo>
                    <a:pt x="13436600" y="1742750"/>
                  </a:lnTo>
                  <a:lnTo>
                    <a:pt x="13442950" y="1742750"/>
                  </a:lnTo>
                  <a:cubicBezTo>
                    <a:pt x="13442950" y="1803342"/>
                    <a:pt x="13391135" y="1852422"/>
                    <a:pt x="13327380" y="1852422"/>
                  </a:cubicBezTo>
                  <a:lnTo>
                    <a:pt x="13327380" y="1846362"/>
                  </a:lnTo>
                  <a:lnTo>
                    <a:pt x="13327380" y="1852422"/>
                  </a:lnTo>
                  <a:lnTo>
                    <a:pt x="115570" y="1852422"/>
                  </a:lnTo>
                  <a:lnTo>
                    <a:pt x="115570" y="1846362"/>
                  </a:lnTo>
                  <a:lnTo>
                    <a:pt x="115570" y="1852422"/>
                  </a:lnTo>
                  <a:cubicBezTo>
                    <a:pt x="51816" y="1852422"/>
                    <a:pt x="0" y="1803342"/>
                    <a:pt x="0" y="1742750"/>
                  </a:cubicBezTo>
                  <a:lnTo>
                    <a:pt x="0" y="109672"/>
                  </a:lnTo>
                  <a:lnTo>
                    <a:pt x="6350" y="109672"/>
                  </a:lnTo>
                  <a:lnTo>
                    <a:pt x="0" y="109672"/>
                  </a:lnTo>
                  <a:moveTo>
                    <a:pt x="12700" y="109672"/>
                  </a:moveTo>
                  <a:lnTo>
                    <a:pt x="12700" y="1742750"/>
                  </a:lnTo>
                  <a:lnTo>
                    <a:pt x="6350" y="1742750"/>
                  </a:lnTo>
                  <a:lnTo>
                    <a:pt x="12700" y="1742750"/>
                  </a:lnTo>
                  <a:cubicBezTo>
                    <a:pt x="12700" y="1796555"/>
                    <a:pt x="58674" y="1840303"/>
                    <a:pt x="115570" y="1840303"/>
                  </a:cubicBezTo>
                  <a:lnTo>
                    <a:pt x="13327380" y="1840303"/>
                  </a:lnTo>
                  <a:cubicBezTo>
                    <a:pt x="13384276" y="1840303"/>
                    <a:pt x="13430250" y="1796555"/>
                    <a:pt x="13430250" y="1742750"/>
                  </a:cubicBezTo>
                  <a:lnTo>
                    <a:pt x="13430250" y="109672"/>
                  </a:lnTo>
                  <a:cubicBezTo>
                    <a:pt x="13430250" y="55866"/>
                    <a:pt x="13384276" y="12118"/>
                    <a:pt x="13327380" y="12118"/>
                  </a:cubicBezTo>
                  <a:lnTo>
                    <a:pt x="115570" y="12118"/>
                  </a:lnTo>
                  <a:lnTo>
                    <a:pt x="115570" y="6059"/>
                  </a:lnTo>
                  <a:lnTo>
                    <a:pt x="115570" y="12118"/>
                  </a:lnTo>
                  <a:cubicBezTo>
                    <a:pt x="58674" y="12118"/>
                    <a:pt x="12700" y="55866"/>
                    <a:pt x="12700" y="109672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7716626" y="7763723"/>
            <a:ext cx="4627774" cy="34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100" b="1" dirty="0">
                <a:solidFill>
                  <a:srgbClr val="272525"/>
                </a:solidFill>
                <a:latin typeface="Poppins Bold"/>
                <a:ea typeface="Poppins Bold"/>
                <a:cs typeface="Poppins Bold"/>
                <a:sym typeface="Poppins Bold"/>
              </a:rPr>
              <a:t>Missed Opportunities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13844" y="8071879"/>
            <a:ext cx="966578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Without early warning signals, the institutions lack the information and support to launch the initiatives on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8330" y="3225570"/>
            <a:ext cx="8633050" cy="4355961"/>
          </a:xfrm>
          <a:custGeom>
            <a:avLst/>
            <a:gdLst/>
            <a:ahLst/>
            <a:cxnLst/>
            <a:rect l="l" t="t" r="r" b="b"/>
            <a:pathLst>
              <a:path w="8633050" h="4355961">
                <a:moveTo>
                  <a:pt x="0" y="0"/>
                </a:moveTo>
                <a:lnTo>
                  <a:pt x="8633050" y="0"/>
                </a:lnTo>
                <a:lnTo>
                  <a:pt x="8633050" y="4355961"/>
                </a:lnTo>
                <a:lnTo>
                  <a:pt x="0" y="435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0" r="-17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43918"/>
            <a:ext cx="11121185" cy="679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Enables timely identification of students who are likely to face academic challenges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Focused and meaningful interventions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retention planning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analysis and effort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Data-driven academic decision-making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visibility at the institutional level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9686647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Business Impact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0400"/>
            <a:ext cx="16488720" cy="80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While the current system delivers a complete, enterprise-ready analytics solution, several enhancements can further improve its scalability, intelligence, and institutional impact.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 Ingestion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Machine Learning Models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Intervention Workflows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Feedback Loop for Model Improvement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Learning Management Systems (LMS)</a:t>
            </a:r>
          </a:p>
          <a:p>
            <a:pPr algn="l">
              <a:lnSpc>
                <a:spcPts val="402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40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Role-Based Dashboards and Access Control</a:t>
            </a: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74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9686647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3848100"/>
            <a:ext cx="39782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55536" y="0"/>
            <a:ext cx="10232464" cy="10287000"/>
          </a:xfrm>
          <a:custGeom>
            <a:avLst/>
            <a:gdLst/>
            <a:ahLst/>
            <a:cxnLst/>
            <a:rect l="l" t="t" r="r" b="b"/>
            <a:pathLst>
              <a:path w="10232464" h="10287000">
                <a:moveTo>
                  <a:pt x="0" y="0"/>
                </a:moveTo>
                <a:lnTo>
                  <a:pt x="10232464" y="0"/>
                </a:lnTo>
                <a:lnTo>
                  <a:pt x="10232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" t="-2917" r="-32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41585"/>
            <a:ext cx="5798369" cy="462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4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turns student data into clear insights that help identify at-risk students early and support better intervention. By combining analytics, machine learning, and dashboards, it enables smarter, data-driven decisions to improve student retention.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9686647" cy="6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7414" y="665387"/>
            <a:ext cx="1991172" cy="464617"/>
            <a:chOff x="0" y="0"/>
            <a:chExt cx="2241753" cy="523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1804" cy="523113"/>
            </a:xfrm>
            <a:custGeom>
              <a:avLst/>
              <a:gdLst/>
              <a:ahLst/>
              <a:cxnLst/>
              <a:rect l="l" t="t" r="r" b="b"/>
              <a:pathLst>
                <a:path w="2241804" h="523113">
                  <a:moveTo>
                    <a:pt x="0" y="93091"/>
                  </a:moveTo>
                  <a:cubicBezTo>
                    <a:pt x="0" y="41529"/>
                    <a:pt x="42545" y="0"/>
                    <a:pt x="94742" y="0"/>
                  </a:cubicBezTo>
                  <a:lnTo>
                    <a:pt x="2147062" y="0"/>
                  </a:lnTo>
                  <a:lnTo>
                    <a:pt x="2147062" y="6350"/>
                  </a:lnTo>
                  <a:lnTo>
                    <a:pt x="2147062" y="0"/>
                  </a:lnTo>
                  <a:cubicBezTo>
                    <a:pt x="2199259" y="0"/>
                    <a:pt x="2241804" y="41529"/>
                    <a:pt x="2241804" y="93091"/>
                  </a:cubicBezTo>
                  <a:lnTo>
                    <a:pt x="2235454" y="93091"/>
                  </a:lnTo>
                  <a:lnTo>
                    <a:pt x="2241804" y="93091"/>
                  </a:lnTo>
                  <a:lnTo>
                    <a:pt x="2241804" y="430022"/>
                  </a:lnTo>
                  <a:lnTo>
                    <a:pt x="2235454" y="430022"/>
                  </a:lnTo>
                  <a:lnTo>
                    <a:pt x="2241804" y="430022"/>
                  </a:lnTo>
                  <a:cubicBezTo>
                    <a:pt x="2241804" y="481584"/>
                    <a:pt x="2199259" y="523113"/>
                    <a:pt x="2147062" y="523113"/>
                  </a:cubicBezTo>
                  <a:lnTo>
                    <a:pt x="2147062" y="516763"/>
                  </a:lnTo>
                  <a:lnTo>
                    <a:pt x="2147062" y="523113"/>
                  </a:lnTo>
                  <a:lnTo>
                    <a:pt x="94742" y="523113"/>
                  </a:lnTo>
                  <a:lnTo>
                    <a:pt x="94742" y="516763"/>
                  </a:lnTo>
                  <a:lnTo>
                    <a:pt x="94742" y="523113"/>
                  </a:lnTo>
                  <a:cubicBezTo>
                    <a:pt x="42545" y="523113"/>
                    <a:pt x="0" y="481584"/>
                    <a:pt x="0" y="430022"/>
                  </a:cubicBezTo>
                  <a:lnTo>
                    <a:pt x="0" y="93091"/>
                  </a:lnTo>
                  <a:lnTo>
                    <a:pt x="6350" y="93091"/>
                  </a:lnTo>
                  <a:lnTo>
                    <a:pt x="0" y="93091"/>
                  </a:lnTo>
                  <a:moveTo>
                    <a:pt x="12700" y="93091"/>
                  </a:moveTo>
                  <a:lnTo>
                    <a:pt x="12700" y="430022"/>
                  </a:lnTo>
                  <a:lnTo>
                    <a:pt x="6350" y="430022"/>
                  </a:lnTo>
                  <a:lnTo>
                    <a:pt x="12700" y="430022"/>
                  </a:lnTo>
                  <a:cubicBezTo>
                    <a:pt x="12700" y="474345"/>
                    <a:pt x="49276" y="510413"/>
                    <a:pt x="94742" y="510413"/>
                  </a:cubicBezTo>
                  <a:lnTo>
                    <a:pt x="2147062" y="510413"/>
                  </a:lnTo>
                  <a:cubicBezTo>
                    <a:pt x="2192401" y="510413"/>
                    <a:pt x="2229104" y="474345"/>
                    <a:pt x="2229104" y="430022"/>
                  </a:cubicBezTo>
                  <a:lnTo>
                    <a:pt x="2229104" y="93091"/>
                  </a:lnTo>
                  <a:cubicBezTo>
                    <a:pt x="2229104" y="48768"/>
                    <a:pt x="2192528" y="12700"/>
                    <a:pt x="2147062" y="12700"/>
                  </a:cubicBezTo>
                  <a:lnTo>
                    <a:pt x="94742" y="12700"/>
                  </a:lnTo>
                  <a:lnTo>
                    <a:pt x="94742" y="6350"/>
                  </a:lnTo>
                  <a:lnTo>
                    <a:pt x="94742" y="12700"/>
                  </a:lnTo>
                  <a:cubicBezTo>
                    <a:pt x="49276" y="12700"/>
                    <a:pt x="12700" y="48768"/>
                    <a:pt x="12700" y="93091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791815" y="719032"/>
            <a:ext cx="1682371" cy="28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4"/>
              </a:lnSpc>
            </a:pPr>
            <a:r>
              <a:rPr lang="en-US" sz="1406">
                <a:solidFill>
                  <a:srgbClr val="4950BC"/>
                </a:solidFill>
                <a:latin typeface="Poppins"/>
                <a:ea typeface="Poppins"/>
                <a:cs typeface="Poppins"/>
                <a:sym typeface="Poppins"/>
              </a:rPr>
              <a:t>STRATEGIC 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096" y="1296897"/>
            <a:ext cx="78137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390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1467" y="2732813"/>
            <a:ext cx="9266642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To identify students who are at risk of dropping out at an early stage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5096" y="3717725"/>
            <a:ext cx="8768290" cy="84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To analyze academic performance, attendance, and socio-economic factors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5096" y="5258822"/>
            <a:ext cx="8768290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To apply machine learning for predictive risk assessment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5096" y="6275000"/>
            <a:ext cx="8768290" cy="420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To automate alerts for timely intervention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0908108" y="2407412"/>
            <a:ext cx="6040181" cy="5932386"/>
          </a:xfrm>
          <a:custGeom>
            <a:avLst/>
            <a:gdLst/>
            <a:ahLst/>
            <a:cxnLst/>
            <a:rect l="l" t="t" r="r" b="b"/>
            <a:pathLst>
              <a:path w="6040181" h="5932386">
                <a:moveTo>
                  <a:pt x="0" y="0"/>
                </a:moveTo>
                <a:lnTo>
                  <a:pt x="6040182" y="0"/>
                </a:lnTo>
                <a:lnTo>
                  <a:pt x="6040182" y="5932386"/>
                </a:lnTo>
                <a:lnTo>
                  <a:pt x="0" y="593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90" b="-1239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35096" y="7278038"/>
            <a:ext cx="8768290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To build dashboards that support decision-making for educators and administrators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1467" y="2145110"/>
            <a:ext cx="265749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37414" y="2560728"/>
            <a:ext cx="318197" cy="87971"/>
            <a:chOff x="0" y="0"/>
            <a:chExt cx="342779" cy="947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2778" cy="94767"/>
            </a:xfrm>
            <a:custGeom>
              <a:avLst/>
              <a:gdLst/>
              <a:ahLst/>
              <a:cxnLst/>
              <a:rect l="l" t="t" r="r" b="b"/>
              <a:pathLst>
                <a:path w="342778" h="94767">
                  <a:moveTo>
                    <a:pt x="0" y="0"/>
                  </a:moveTo>
                  <a:lnTo>
                    <a:pt x="342778" y="0"/>
                  </a:lnTo>
                  <a:lnTo>
                    <a:pt x="342778" y="94767"/>
                  </a:lnTo>
                  <a:lnTo>
                    <a:pt x="0" y="94767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641467" y="3165650"/>
            <a:ext cx="366776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7414" y="3581268"/>
            <a:ext cx="318197" cy="87971"/>
            <a:chOff x="0" y="0"/>
            <a:chExt cx="342779" cy="947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2778" cy="94767"/>
            </a:xfrm>
            <a:custGeom>
              <a:avLst/>
              <a:gdLst/>
              <a:ahLst/>
              <a:cxnLst/>
              <a:rect l="l" t="t" r="r" b="b"/>
              <a:pathLst>
                <a:path w="342778" h="94767">
                  <a:moveTo>
                    <a:pt x="0" y="0"/>
                  </a:moveTo>
                  <a:lnTo>
                    <a:pt x="342778" y="0"/>
                  </a:lnTo>
                  <a:lnTo>
                    <a:pt x="342778" y="94767"/>
                  </a:lnTo>
                  <a:lnTo>
                    <a:pt x="0" y="94767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641467" y="4606240"/>
            <a:ext cx="366776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37414" y="5021858"/>
            <a:ext cx="318197" cy="87971"/>
            <a:chOff x="0" y="0"/>
            <a:chExt cx="342779" cy="947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778" cy="94767"/>
            </a:xfrm>
            <a:custGeom>
              <a:avLst/>
              <a:gdLst/>
              <a:ahLst/>
              <a:cxnLst/>
              <a:rect l="l" t="t" r="r" b="b"/>
              <a:pathLst>
                <a:path w="342778" h="94767">
                  <a:moveTo>
                    <a:pt x="0" y="0"/>
                  </a:moveTo>
                  <a:lnTo>
                    <a:pt x="342778" y="0"/>
                  </a:lnTo>
                  <a:lnTo>
                    <a:pt x="342778" y="94767"/>
                  </a:lnTo>
                  <a:lnTo>
                    <a:pt x="0" y="94767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641467" y="5722925"/>
            <a:ext cx="366776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37414" y="6138544"/>
            <a:ext cx="318197" cy="87971"/>
            <a:chOff x="0" y="0"/>
            <a:chExt cx="342779" cy="947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2778" cy="94767"/>
            </a:xfrm>
            <a:custGeom>
              <a:avLst/>
              <a:gdLst/>
              <a:ahLst/>
              <a:cxnLst/>
              <a:rect l="l" t="t" r="r" b="b"/>
              <a:pathLst>
                <a:path w="342778" h="94767">
                  <a:moveTo>
                    <a:pt x="0" y="0"/>
                  </a:moveTo>
                  <a:lnTo>
                    <a:pt x="342778" y="0"/>
                  </a:lnTo>
                  <a:lnTo>
                    <a:pt x="342778" y="94767"/>
                  </a:lnTo>
                  <a:lnTo>
                    <a:pt x="0" y="94767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641467" y="6725963"/>
            <a:ext cx="366776" cy="41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04">
                <a:solidFill>
                  <a:srgbClr val="272525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37414" y="7141582"/>
            <a:ext cx="318197" cy="87971"/>
            <a:chOff x="0" y="0"/>
            <a:chExt cx="342779" cy="947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2778" cy="94767"/>
            </a:xfrm>
            <a:custGeom>
              <a:avLst/>
              <a:gdLst/>
              <a:ahLst/>
              <a:cxnLst/>
              <a:rect l="l" t="t" r="r" b="b"/>
              <a:pathLst>
                <a:path w="342778" h="94767">
                  <a:moveTo>
                    <a:pt x="0" y="0"/>
                  </a:moveTo>
                  <a:lnTo>
                    <a:pt x="342778" y="0"/>
                  </a:lnTo>
                  <a:lnTo>
                    <a:pt x="342778" y="94767"/>
                  </a:lnTo>
                  <a:lnTo>
                    <a:pt x="0" y="94767"/>
                  </a:ln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2815688" y="1792289"/>
            <a:ext cx="12049905" cy="8256623"/>
          </a:xfrm>
          <a:custGeom>
            <a:avLst/>
            <a:gdLst/>
            <a:ahLst/>
            <a:cxnLst/>
            <a:rect l="l" t="t" r="r" b="b"/>
            <a:pathLst>
              <a:path w="12049905" h="8256623">
                <a:moveTo>
                  <a:pt x="0" y="0"/>
                </a:moveTo>
                <a:lnTo>
                  <a:pt x="12049905" y="0"/>
                </a:lnTo>
                <a:lnTo>
                  <a:pt x="12049905" y="8256623"/>
                </a:lnTo>
                <a:lnTo>
                  <a:pt x="0" y="825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0" t="-8223" r="-28219" b="-3810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71550"/>
            <a:ext cx="10858500" cy="641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8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&amp; 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0887" y="2637128"/>
            <a:ext cx="11452628" cy="1091616"/>
            <a:chOff x="0" y="0"/>
            <a:chExt cx="3287148" cy="3133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7148" cy="313317"/>
            </a:xfrm>
            <a:custGeom>
              <a:avLst/>
              <a:gdLst/>
              <a:ahLst/>
              <a:cxnLst/>
              <a:rect l="l" t="t" r="r" b="b"/>
              <a:pathLst>
                <a:path w="3287148" h="313317">
                  <a:moveTo>
                    <a:pt x="12168" y="0"/>
                  </a:moveTo>
                  <a:lnTo>
                    <a:pt x="3274980" y="0"/>
                  </a:lnTo>
                  <a:cubicBezTo>
                    <a:pt x="3278207" y="0"/>
                    <a:pt x="3281302" y="1282"/>
                    <a:pt x="3283584" y="3564"/>
                  </a:cubicBezTo>
                  <a:cubicBezTo>
                    <a:pt x="3285866" y="5846"/>
                    <a:pt x="3287148" y="8941"/>
                    <a:pt x="3287148" y="12168"/>
                  </a:cubicBezTo>
                  <a:lnTo>
                    <a:pt x="3287148" y="301149"/>
                  </a:lnTo>
                  <a:cubicBezTo>
                    <a:pt x="3287148" y="307869"/>
                    <a:pt x="3281700" y="313317"/>
                    <a:pt x="3274980" y="313317"/>
                  </a:cubicBezTo>
                  <a:lnTo>
                    <a:pt x="12168" y="313317"/>
                  </a:lnTo>
                  <a:cubicBezTo>
                    <a:pt x="8941" y="313317"/>
                    <a:pt x="5846" y="312035"/>
                    <a:pt x="3564" y="309753"/>
                  </a:cubicBezTo>
                  <a:cubicBezTo>
                    <a:pt x="1282" y="307471"/>
                    <a:pt x="0" y="304376"/>
                    <a:pt x="0" y="301149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0122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287148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07729" y="2637128"/>
            <a:ext cx="9051571" cy="1091616"/>
            <a:chOff x="0" y="0"/>
            <a:chExt cx="2597993" cy="3133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97993" cy="313317"/>
            </a:xfrm>
            <a:custGeom>
              <a:avLst/>
              <a:gdLst/>
              <a:ahLst/>
              <a:cxnLst/>
              <a:rect l="l" t="t" r="r" b="b"/>
              <a:pathLst>
                <a:path w="2597993" h="313317">
                  <a:moveTo>
                    <a:pt x="15396" y="0"/>
                  </a:moveTo>
                  <a:lnTo>
                    <a:pt x="2582598" y="0"/>
                  </a:lnTo>
                  <a:cubicBezTo>
                    <a:pt x="2586681" y="0"/>
                    <a:pt x="2590597" y="1622"/>
                    <a:pt x="2593484" y="4509"/>
                  </a:cubicBezTo>
                  <a:cubicBezTo>
                    <a:pt x="2596371" y="7397"/>
                    <a:pt x="2597993" y="11312"/>
                    <a:pt x="2597993" y="15396"/>
                  </a:cubicBezTo>
                  <a:lnTo>
                    <a:pt x="2597993" y="297921"/>
                  </a:lnTo>
                  <a:cubicBezTo>
                    <a:pt x="2597993" y="302005"/>
                    <a:pt x="2596371" y="305921"/>
                    <a:pt x="2593484" y="308808"/>
                  </a:cubicBezTo>
                  <a:cubicBezTo>
                    <a:pt x="2590597" y="311695"/>
                    <a:pt x="2586681" y="313317"/>
                    <a:pt x="2582598" y="313317"/>
                  </a:cubicBezTo>
                  <a:lnTo>
                    <a:pt x="15396" y="313317"/>
                  </a:lnTo>
                  <a:cubicBezTo>
                    <a:pt x="11312" y="313317"/>
                    <a:pt x="7397" y="311695"/>
                    <a:pt x="4509" y="308808"/>
                  </a:cubicBezTo>
                  <a:cubicBezTo>
                    <a:pt x="1622" y="305921"/>
                    <a:pt x="0" y="302005"/>
                    <a:pt x="0" y="297921"/>
                  </a:cubicBezTo>
                  <a:lnTo>
                    <a:pt x="0" y="15396"/>
                  </a:lnTo>
                  <a:cubicBezTo>
                    <a:pt x="0" y="11312"/>
                    <a:pt x="1622" y="7397"/>
                    <a:pt x="4509" y="4509"/>
                  </a:cubicBezTo>
                  <a:cubicBezTo>
                    <a:pt x="7397" y="1622"/>
                    <a:pt x="11312" y="0"/>
                    <a:pt x="15396" y="0"/>
                  </a:cubicBez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597993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887" y="3987317"/>
            <a:ext cx="11452628" cy="1091616"/>
            <a:chOff x="0" y="0"/>
            <a:chExt cx="3287148" cy="3133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7148" cy="313317"/>
            </a:xfrm>
            <a:custGeom>
              <a:avLst/>
              <a:gdLst/>
              <a:ahLst/>
              <a:cxnLst/>
              <a:rect l="l" t="t" r="r" b="b"/>
              <a:pathLst>
                <a:path w="3287148" h="313317">
                  <a:moveTo>
                    <a:pt x="12168" y="0"/>
                  </a:moveTo>
                  <a:lnTo>
                    <a:pt x="3274980" y="0"/>
                  </a:lnTo>
                  <a:cubicBezTo>
                    <a:pt x="3278207" y="0"/>
                    <a:pt x="3281302" y="1282"/>
                    <a:pt x="3283584" y="3564"/>
                  </a:cubicBezTo>
                  <a:cubicBezTo>
                    <a:pt x="3285866" y="5846"/>
                    <a:pt x="3287148" y="8941"/>
                    <a:pt x="3287148" y="12168"/>
                  </a:cubicBezTo>
                  <a:lnTo>
                    <a:pt x="3287148" y="301149"/>
                  </a:lnTo>
                  <a:cubicBezTo>
                    <a:pt x="3287148" y="307869"/>
                    <a:pt x="3281700" y="313317"/>
                    <a:pt x="3274980" y="313317"/>
                  </a:cubicBezTo>
                  <a:lnTo>
                    <a:pt x="12168" y="313317"/>
                  </a:lnTo>
                  <a:cubicBezTo>
                    <a:pt x="8941" y="313317"/>
                    <a:pt x="5846" y="312035"/>
                    <a:pt x="3564" y="309753"/>
                  </a:cubicBezTo>
                  <a:cubicBezTo>
                    <a:pt x="1282" y="307471"/>
                    <a:pt x="0" y="304376"/>
                    <a:pt x="0" y="301149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0122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287148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7729" y="3987317"/>
            <a:ext cx="9051571" cy="1091616"/>
            <a:chOff x="0" y="0"/>
            <a:chExt cx="2597993" cy="3133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7993" cy="313317"/>
            </a:xfrm>
            <a:custGeom>
              <a:avLst/>
              <a:gdLst/>
              <a:ahLst/>
              <a:cxnLst/>
              <a:rect l="l" t="t" r="r" b="b"/>
              <a:pathLst>
                <a:path w="2597993" h="313317">
                  <a:moveTo>
                    <a:pt x="15396" y="0"/>
                  </a:moveTo>
                  <a:lnTo>
                    <a:pt x="2582598" y="0"/>
                  </a:lnTo>
                  <a:cubicBezTo>
                    <a:pt x="2586681" y="0"/>
                    <a:pt x="2590597" y="1622"/>
                    <a:pt x="2593484" y="4509"/>
                  </a:cubicBezTo>
                  <a:cubicBezTo>
                    <a:pt x="2596371" y="7397"/>
                    <a:pt x="2597993" y="11312"/>
                    <a:pt x="2597993" y="15396"/>
                  </a:cubicBezTo>
                  <a:lnTo>
                    <a:pt x="2597993" y="297921"/>
                  </a:lnTo>
                  <a:cubicBezTo>
                    <a:pt x="2597993" y="302005"/>
                    <a:pt x="2596371" y="305921"/>
                    <a:pt x="2593484" y="308808"/>
                  </a:cubicBezTo>
                  <a:cubicBezTo>
                    <a:pt x="2590597" y="311695"/>
                    <a:pt x="2586681" y="313317"/>
                    <a:pt x="2582598" y="313317"/>
                  </a:cubicBezTo>
                  <a:lnTo>
                    <a:pt x="15396" y="313317"/>
                  </a:lnTo>
                  <a:cubicBezTo>
                    <a:pt x="11312" y="313317"/>
                    <a:pt x="7397" y="311695"/>
                    <a:pt x="4509" y="308808"/>
                  </a:cubicBezTo>
                  <a:cubicBezTo>
                    <a:pt x="1622" y="305921"/>
                    <a:pt x="0" y="302005"/>
                    <a:pt x="0" y="297921"/>
                  </a:cubicBezTo>
                  <a:lnTo>
                    <a:pt x="0" y="15396"/>
                  </a:lnTo>
                  <a:cubicBezTo>
                    <a:pt x="0" y="11312"/>
                    <a:pt x="1622" y="7397"/>
                    <a:pt x="4509" y="4509"/>
                  </a:cubicBezTo>
                  <a:cubicBezTo>
                    <a:pt x="7397" y="1622"/>
                    <a:pt x="11312" y="0"/>
                    <a:pt x="15396" y="0"/>
                  </a:cubicBez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597993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0887" y="5337506"/>
            <a:ext cx="11452628" cy="1091616"/>
            <a:chOff x="0" y="0"/>
            <a:chExt cx="3287148" cy="3133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87148" cy="313317"/>
            </a:xfrm>
            <a:custGeom>
              <a:avLst/>
              <a:gdLst/>
              <a:ahLst/>
              <a:cxnLst/>
              <a:rect l="l" t="t" r="r" b="b"/>
              <a:pathLst>
                <a:path w="3287148" h="313317">
                  <a:moveTo>
                    <a:pt x="12168" y="0"/>
                  </a:moveTo>
                  <a:lnTo>
                    <a:pt x="3274980" y="0"/>
                  </a:lnTo>
                  <a:cubicBezTo>
                    <a:pt x="3278207" y="0"/>
                    <a:pt x="3281302" y="1282"/>
                    <a:pt x="3283584" y="3564"/>
                  </a:cubicBezTo>
                  <a:cubicBezTo>
                    <a:pt x="3285866" y="5846"/>
                    <a:pt x="3287148" y="8941"/>
                    <a:pt x="3287148" y="12168"/>
                  </a:cubicBezTo>
                  <a:lnTo>
                    <a:pt x="3287148" y="301149"/>
                  </a:lnTo>
                  <a:cubicBezTo>
                    <a:pt x="3287148" y="307869"/>
                    <a:pt x="3281700" y="313317"/>
                    <a:pt x="3274980" y="313317"/>
                  </a:cubicBezTo>
                  <a:lnTo>
                    <a:pt x="12168" y="313317"/>
                  </a:lnTo>
                  <a:cubicBezTo>
                    <a:pt x="8941" y="313317"/>
                    <a:pt x="5846" y="312035"/>
                    <a:pt x="3564" y="309753"/>
                  </a:cubicBezTo>
                  <a:cubicBezTo>
                    <a:pt x="1282" y="307471"/>
                    <a:pt x="0" y="304376"/>
                    <a:pt x="0" y="301149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01225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3287148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07729" y="5337506"/>
            <a:ext cx="9051571" cy="1091616"/>
            <a:chOff x="0" y="0"/>
            <a:chExt cx="2597993" cy="3133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97993" cy="313317"/>
            </a:xfrm>
            <a:custGeom>
              <a:avLst/>
              <a:gdLst/>
              <a:ahLst/>
              <a:cxnLst/>
              <a:rect l="l" t="t" r="r" b="b"/>
              <a:pathLst>
                <a:path w="2597993" h="313317">
                  <a:moveTo>
                    <a:pt x="15396" y="0"/>
                  </a:moveTo>
                  <a:lnTo>
                    <a:pt x="2582598" y="0"/>
                  </a:lnTo>
                  <a:cubicBezTo>
                    <a:pt x="2586681" y="0"/>
                    <a:pt x="2590597" y="1622"/>
                    <a:pt x="2593484" y="4509"/>
                  </a:cubicBezTo>
                  <a:cubicBezTo>
                    <a:pt x="2596371" y="7397"/>
                    <a:pt x="2597993" y="11312"/>
                    <a:pt x="2597993" y="15396"/>
                  </a:cubicBezTo>
                  <a:lnTo>
                    <a:pt x="2597993" y="297921"/>
                  </a:lnTo>
                  <a:cubicBezTo>
                    <a:pt x="2597993" y="302005"/>
                    <a:pt x="2596371" y="305921"/>
                    <a:pt x="2593484" y="308808"/>
                  </a:cubicBezTo>
                  <a:cubicBezTo>
                    <a:pt x="2590597" y="311695"/>
                    <a:pt x="2586681" y="313317"/>
                    <a:pt x="2582598" y="313317"/>
                  </a:cubicBezTo>
                  <a:lnTo>
                    <a:pt x="15396" y="313317"/>
                  </a:lnTo>
                  <a:cubicBezTo>
                    <a:pt x="11312" y="313317"/>
                    <a:pt x="7397" y="311695"/>
                    <a:pt x="4509" y="308808"/>
                  </a:cubicBezTo>
                  <a:cubicBezTo>
                    <a:pt x="1622" y="305921"/>
                    <a:pt x="0" y="302005"/>
                    <a:pt x="0" y="297921"/>
                  </a:cubicBezTo>
                  <a:lnTo>
                    <a:pt x="0" y="15396"/>
                  </a:lnTo>
                  <a:cubicBezTo>
                    <a:pt x="0" y="11312"/>
                    <a:pt x="1622" y="7397"/>
                    <a:pt x="4509" y="4509"/>
                  </a:cubicBezTo>
                  <a:cubicBezTo>
                    <a:pt x="7397" y="1622"/>
                    <a:pt x="11312" y="0"/>
                    <a:pt x="15396" y="0"/>
                  </a:cubicBez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597993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0887" y="6687695"/>
            <a:ext cx="11452628" cy="1091616"/>
            <a:chOff x="0" y="0"/>
            <a:chExt cx="3287148" cy="3133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87148" cy="313317"/>
            </a:xfrm>
            <a:custGeom>
              <a:avLst/>
              <a:gdLst/>
              <a:ahLst/>
              <a:cxnLst/>
              <a:rect l="l" t="t" r="r" b="b"/>
              <a:pathLst>
                <a:path w="3287148" h="313317">
                  <a:moveTo>
                    <a:pt x="12168" y="0"/>
                  </a:moveTo>
                  <a:lnTo>
                    <a:pt x="3274980" y="0"/>
                  </a:lnTo>
                  <a:cubicBezTo>
                    <a:pt x="3278207" y="0"/>
                    <a:pt x="3281302" y="1282"/>
                    <a:pt x="3283584" y="3564"/>
                  </a:cubicBezTo>
                  <a:cubicBezTo>
                    <a:pt x="3285866" y="5846"/>
                    <a:pt x="3287148" y="8941"/>
                    <a:pt x="3287148" y="12168"/>
                  </a:cubicBezTo>
                  <a:lnTo>
                    <a:pt x="3287148" y="301149"/>
                  </a:lnTo>
                  <a:cubicBezTo>
                    <a:pt x="3287148" y="307869"/>
                    <a:pt x="3281700" y="313317"/>
                    <a:pt x="3274980" y="313317"/>
                  </a:cubicBezTo>
                  <a:lnTo>
                    <a:pt x="12168" y="313317"/>
                  </a:lnTo>
                  <a:cubicBezTo>
                    <a:pt x="8941" y="313317"/>
                    <a:pt x="5846" y="312035"/>
                    <a:pt x="3564" y="309753"/>
                  </a:cubicBezTo>
                  <a:cubicBezTo>
                    <a:pt x="1282" y="307471"/>
                    <a:pt x="0" y="304376"/>
                    <a:pt x="0" y="301149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01225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3287148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07729" y="6687695"/>
            <a:ext cx="9051571" cy="1091616"/>
            <a:chOff x="0" y="0"/>
            <a:chExt cx="2597993" cy="3133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97993" cy="313317"/>
            </a:xfrm>
            <a:custGeom>
              <a:avLst/>
              <a:gdLst/>
              <a:ahLst/>
              <a:cxnLst/>
              <a:rect l="l" t="t" r="r" b="b"/>
              <a:pathLst>
                <a:path w="2597993" h="313317">
                  <a:moveTo>
                    <a:pt x="15396" y="0"/>
                  </a:moveTo>
                  <a:lnTo>
                    <a:pt x="2582598" y="0"/>
                  </a:lnTo>
                  <a:cubicBezTo>
                    <a:pt x="2586681" y="0"/>
                    <a:pt x="2590597" y="1622"/>
                    <a:pt x="2593484" y="4509"/>
                  </a:cubicBezTo>
                  <a:cubicBezTo>
                    <a:pt x="2596371" y="7397"/>
                    <a:pt x="2597993" y="11312"/>
                    <a:pt x="2597993" y="15396"/>
                  </a:cubicBezTo>
                  <a:lnTo>
                    <a:pt x="2597993" y="297921"/>
                  </a:lnTo>
                  <a:cubicBezTo>
                    <a:pt x="2597993" y="302005"/>
                    <a:pt x="2596371" y="305921"/>
                    <a:pt x="2593484" y="308808"/>
                  </a:cubicBezTo>
                  <a:cubicBezTo>
                    <a:pt x="2590597" y="311695"/>
                    <a:pt x="2586681" y="313317"/>
                    <a:pt x="2582598" y="313317"/>
                  </a:cubicBezTo>
                  <a:lnTo>
                    <a:pt x="15396" y="313317"/>
                  </a:lnTo>
                  <a:cubicBezTo>
                    <a:pt x="11312" y="313317"/>
                    <a:pt x="7397" y="311695"/>
                    <a:pt x="4509" y="308808"/>
                  </a:cubicBezTo>
                  <a:cubicBezTo>
                    <a:pt x="1622" y="305921"/>
                    <a:pt x="0" y="302005"/>
                    <a:pt x="0" y="297921"/>
                  </a:cubicBezTo>
                  <a:lnTo>
                    <a:pt x="0" y="15396"/>
                  </a:lnTo>
                  <a:cubicBezTo>
                    <a:pt x="0" y="11312"/>
                    <a:pt x="1622" y="7397"/>
                    <a:pt x="4509" y="4509"/>
                  </a:cubicBezTo>
                  <a:cubicBezTo>
                    <a:pt x="7397" y="1622"/>
                    <a:pt x="11312" y="0"/>
                    <a:pt x="15396" y="0"/>
                  </a:cubicBez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597993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0887" y="8037884"/>
            <a:ext cx="11452628" cy="1091616"/>
            <a:chOff x="0" y="0"/>
            <a:chExt cx="3287148" cy="3133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287148" cy="313317"/>
            </a:xfrm>
            <a:custGeom>
              <a:avLst/>
              <a:gdLst/>
              <a:ahLst/>
              <a:cxnLst/>
              <a:rect l="l" t="t" r="r" b="b"/>
              <a:pathLst>
                <a:path w="3287148" h="313317">
                  <a:moveTo>
                    <a:pt x="12168" y="0"/>
                  </a:moveTo>
                  <a:lnTo>
                    <a:pt x="3274980" y="0"/>
                  </a:lnTo>
                  <a:cubicBezTo>
                    <a:pt x="3278207" y="0"/>
                    <a:pt x="3281302" y="1282"/>
                    <a:pt x="3283584" y="3564"/>
                  </a:cubicBezTo>
                  <a:cubicBezTo>
                    <a:pt x="3285866" y="5846"/>
                    <a:pt x="3287148" y="8941"/>
                    <a:pt x="3287148" y="12168"/>
                  </a:cubicBezTo>
                  <a:lnTo>
                    <a:pt x="3287148" y="301149"/>
                  </a:lnTo>
                  <a:cubicBezTo>
                    <a:pt x="3287148" y="307869"/>
                    <a:pt x="3281700" y="313317"/>
                    <a:pt x="3274980" y="313317"/>
                  </a:cubicBezTo>
                  <a:lnTo>
                    <a:pt x="12168" y="313317"/>
                  </a:lnTo>
                  <a:cubicBezTo>
                    <a:pt x="8941" y="313317"/>
                    <a:pt x="5846" y="312035"/>
                    <a:pt x="3564" y="309753"/>
                  </a:cubicBezTo>
                  <a:cubicBezTo>
                    <a:pt x="1282" y="307471"/>
                    <a:pt x="0" y="304376"/>
                    <a:pt x="0" y="301149"/>
                  </a:cubicBezTo>
                  <a:lnTo>
                    <a:pt x="0" y="12168"/>
                  </a:lnTo>
                  <a:cubicBezTo>
                    <a:pt x="0" y="8941"/>
                    <a:pt x="1282" y="5846"/>
                    <a:pt x="3564" y="3564"/>
                  </a:cubicBezTo>
                  <a:cubicBezTo>
                    <a:pt x="5846" y="1282"/>
                    <a:pt x="8941" y="0"/>
                    <a:pt x="12168" y="0"/>
                  </a:cubicBezTo>
                  <a:close/>
                </a:path>
              </a:pathLst>
            </a:custGeom>
            <a:solidFill>
              <a:srgbClr val="01225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3287148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07729" y="8037884"/>
            <a:ext cx="9051571" cy="1091616"/>
            <a:chOff x="0" y="0"/>
            <a:chExt cx="2597993" cy="31331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597993" cy="313317"/>
            </a:xfrm>
            <a:custGeom>
              <a:avLst/>
              <a:gdLst/>
              <a:ahLst/>
              <a:cxnLst/>
              <a:rect l="l" t="t" r="r" b="b"/>
              <a:pathLst>
                <a:path w="2597993" h="313317">
                  <a:moveTo>
                    <a:pt x="15396" y="0"/>
                  </a:moveTo>
                  <a:lnTo>
                    <a:pt x="2582598" y="0"/>
                  </a:lnTo>
                  <a:cubicBezTo>
                    <a:pt x="2586681" y="0"/>
                    <a:pt x="2590597" y="1622"/>
                    <a:pt x="2593484" y="4509"/>
                  </a:cubicBezTo>
                  <a:cubicBezTo>
                    <a:pt x="2596371" y="7397"/>
                    <a:pt x="2597993" y="11312"/>
                    <a:pt x="2597993" y="15396"/>
                  </a:cubicBezTo>
                  <a:lnTo>
                    <a:pt x="2597993" y="297921"/>
                  </a:lnTo>
                  <a:cubicBezTo>
                    <a:pt x="2597993" y="302005"/>
                    <a:pt x="2596371" y="305921"/>
                    <a:pt x="2593484" y="308808"/>
                  </a:cubicBezTo>
                  <a:cubicBezTo>
                    <a:pt x="2590597" y="311695"/>
                    <a:pt x="2586681" y="313317"/>
                    <a:pt x="2582598" y="313317"/>
                  </a:cubicBezTo>
                  <a:lnTo>
                    <a:pt x="15396" y="313317"/>
                  </a:lnTo>
                  <a:cubicBezTo>
                    <a:pt x="11312" y="313317"/>
                    <a:pt x="7397" y="311695"/>
                    <a:pt x="4509" y="308808"/>
                  </a:cubicBezTo>
                  <a:cubicBezTo>
                    <a:pt x="1622" y="305921"/>
                    <a:pt x="0" y="302005"/>
                    <a:pt x="0" y="297921"/>
                  </a:cubicBezTo>
                  <a:lnTo>
                    <a:pt x="0" y="15396"/>
                  </a:lnTo>
                  <a:cubicBezTo>
                    <a:pt x="0" y="11312"/>
                    <a:pt x="1622" y="7397"/>
                    <a:pt x="4509" y="4509"/>
                  </a:cubicBezTo>
                  <a:cubicBezTo>
                    <a:pt x="7397" y="1622"/>
                    <a:pt x="11312" y="0"/>
                    <a:pt x="15396" y="0"/>
                  </a:cubicBezTo>
                  <a:close/>
                </a:path>
              </a:pathLst>
            </a:custGeom>
            <a:solidFill>
              <a:srgbClr val="8CA5C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2597993" cy="389517"/>
            </a:xfrm>
            <a:prstGeom prst="rect">
              <a:avLst/>
            </a:prstGeom>
          </p:spPr>
          <p:txBody>
            <a:bodyPr lIns="50314" tIns="50314" rIns="50314" bIns="50314" rtlCol="0" anchor="ctr"/>
            <a:lstStyle/>
            <a:p>
              <a:pPr algn="ctr">
                <a:lnSpc>
                  <a:spcPts val="2562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155230" y="2932092"/>
            <a:ext cx="4970020" cy="4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master data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90206" y="2812262"/>
            <a:ext cx="8550972" cy="74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Acts as the core dimension table, containing stable student attributes used to join all other datasets.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04146" y="4282282"/>
            <a:ext cx="5472189" cy="4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Academic performance records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90206" y="4162451"/>
            <a:ext cx="8550972" cy="74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Captures student academic outcomes across semesters and academic years.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55230" y="5632471"/>
            <a:ext cx="4970020" cy="4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Attendance information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90206" y="5683075"/>
            <a:ext cx="8550972" cy="3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Tracks student engagement and participation.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55230" y="6982660"/>
            <a:ext cx="4970020" cy="4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Socio-economic indicators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90206" y="6862829"/>
            <a:ext cx="8550972" cy="74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Represents external and demographic factors that influence retention.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11753" y="8332849"/>
            <a:ext cx="5256974" cy="4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Retention and dropout status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58029" y="8383453"/>
            <a:ext cx="8550972" cy="3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Captures the final outcome of student retention or dropout.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0887" y="621030"/>
            <a:ext cx="5987840" cy="701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DESIGN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0887" y="1404593"/>
            <a:ext cx="15119197" cy="8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1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datasets used in this project are synthetic but realistic, containing around 5,000–6,000 records.</a:t>
            </a:r>
          </a:p>
          <a:p>
            <a:pPr algn="l">
              <a:lnSpc>
                <a:spcPts val="3611"/>
              </a:lnSpc>
            </a:pPr>
            <a:r>
              <a:rPr lang="en-US" sz="21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datasets include: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0887" y="9491450"/>
            <a:ext cx="15119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Intentional inconsistencies and missing values were added to simulate real-world data challenges.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16" y="4913198"/>
            <a:ext cx="2190080" cy="9276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872" y="4988460"/>
            <a:ext cx="2113781" cy="8953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5883" y="3266408"/>
            <a:ext cx="16223417" cy="4221224"/>
            <a:chOff x="0" y="0"/>
            <a:chExt cx="21631222" cy="5628298"/>
          </a:xfrm>
        </p:grpSpPr>
        <p:sp>
          <p:nvSpPr>
            <p:cNvPr id="5" name="Freeform 5"/>
            <p:cNvSpPr/>
            <p:nvPr/>
          </p:nvSpPr>
          <p:spPr>
            <a:xfrm>
              <a:off x="16002924" y="0"/>
              <a:ext cx="5628298" cy="5628298"/>
            </a:xfrm>
            <a:custGeom>
              <a:avLst/>
              <a:gdLst/>
              <a:ahLst/>
              <a:cxnLst/>
              <a:rect l="l" t="t" r="r" b="b"/>
              <a:pathLst>
                <a:path w="5628298" h="5628298">
                  <a:moveTo>
                    <a:pt x="0" y="0"/>
                  </a:moveTo>
                  <a:lnTo>
                    <a:pt x="5628298" y="0"/>
                  </a:lnTo>
                  <a:lnTo>
                    <a:pt x="5628298" y="5628298"/>
                  </a:lnTo>
                  <a:lnTo>
                    <a:pt x="0" y="5628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996673" y="0"/>
              <a:ext cx="5628298" cy="5628298"/>
            </a:xfrm>
            <a:custGeom>
              <a:avLst/>
              <a:gdLst/>
              <a:ahLst/>
              <a:cxnLst/>
              <a:rect l="l" t="t" r="r" b="b"/>
              <a:pathLst>
                <a:path w="5628298" h="5628298">
                  <a:moveTo>
                    <a:pt x="0" y="0"/>
                  </a:moveTo>
                  <a:lnTo>
                    <a:pt x="5628298" y="0"/>
                  </a:lnTo>
                  <a:lnTo>
                    <a:pt x="5628298" y="5628298"/>
                  </a:lnTo>
                  <a:lnTo>
                    <a:pt x="0" y="5628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628298" cy="5628298"/>
            </a:xfrm>
            <a:custGeom>
              <a:avLst/>
              <a:gdLst/>
              <a:ahLst/>
              <a:cxnLst/>
              <a:rect l="l" t="t" r="r" b="b"/>
              <a:pathLst>
                <a:path w="5628298" h="5628298">
                  <a:moveTo>
                    <a:pt x="0" y="0"/>
                  </a:moveTo>
                  <a:lnTo>
                    <a:pt x="5628298" y="0"/>
                  </a:lnTo>
                  <a:lnTo>
                    <a:pt x="5628298" y="5628298"/>
                  </a:lnTo>
                  <a:lnTo>
                    <a:pt x="0" y="5628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284220" y="1445213"/>
              <a:ext cx="3065705" cy="8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0"/>
                </a:lnSpc>
              </a:pPr>
              <a:r>
                <a:rPr lang="en-US" sz="332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Gold Layer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119353" y="1518634"/>
              <a:ext cx="3382938" cy="8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0"/>
                </a:lnSpc>
              </a:pPr>
              <a:r>
                <a:rPr lang="en-US" sz="332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Silver Layer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02886" y="1454581"/>
              <a:ext cx="3822526" cy="863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1"/>
                </a:lnSpc>
              </a:pPr>
              <a:r>
                <a:rPr lang="en-US" sz="332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Bronze Layer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31199" y="2481620"/>
              <a:ext cx="3994213" cy="6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Raw ingested data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02611" y="2481620"/>
              <a:ext cx="4016423" cy="2094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Cleaned </a:t>
              </a:r>
            </a:p>
            <a:p>
              <a:pPr algn="ctr">
                <a:lnSpc>
                  <a:spcPts val="42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and standardized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808862" y="2481620"/>
              <a:ext cx="4016423" cy="137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Business-ready analytical tables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621030"/>
            <a:ext cx="6677720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MEDALLION 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559245"/>
            <a:ext cx="15119197" cy="89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project follows the Medallion Architecture, which is a standard enterprise data engineering pattern.</a:t>
            </a:r>
          </a:p>
          <a:p>
            <a:pPr algn="l">
              <a:lnSpc>
                <a:spcPts val="3611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consists of: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2521" y="8240107"/>
            <a:ext cx="10602959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approach ensures scalability, maintainability, and separation of concerns.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4869" y="2880421"/>
            <a:ext cx="6554431" cy="4583114"/>
          </a:xfrm>
          <a:custGeom>
            <a:avLst/>
            <a:gdLst/>
            <a:ahLst/>
            <a:cxnLst/>
            <a:rect l="l" t="t" r="r" b="b"/>
            <a:pathLst>
              <a:path w="6554431" h="4583114">
                <a:moveTo>
                  <a:pt x="0" y="0"/>
                </a:moveTo>
                <a:lnTo>
                  <a:pt x="6554431" y="0"/>
                </a:lnTo>
                <a:lnTo>
                  <a:pt x="6554431" y="4583114"/>
                </a:lnTo>
                <a:lnTo>
                  <a:pt x="0" y="458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764" t="-125641" r="-2015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3647" y="914400"/>
            <a:ext cx="3813929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BRONZE LAYER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3647" y="1980214"/>
            <a:ext cx="9227279" cy="625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the Bronze layer:</a:t>
            </a:r>
          </a:p>
          <a:p>
            <a:pPr algn="l">
              <a:lnSpc>
                <a:spcPts val="4395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Raw CSV files are ingested using PySpark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is inferred automatically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timestamp and source system are added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transformations are applied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6" lvl="1" indent="-302258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layer preserves the raw truth of the data for traceability.</a:t>
            </a:r>
          </a:p>
          <a:p>
            <a:pPr algn="just">
              <a:lnSpc>
                <a:spcPts val="4395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73480"/>
            <a:ext cx="14127013" cy="802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24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Silver layer is where raw data is transformed into analytics-ready datasets</a:t>
            </a:r>
          </a:p>
          <a:p>
            <a:pPr algn="l">
              <a:lnSpc>
                <a:spcPts val="3247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7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Key activities performed in the Silver layer include:</a:t>
            </a:r>
          </a:p>
          <a:p>
            <a:pPr algn="l">
              <a:lnSpc>
                <a:spcPts val="3247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missing and inconsistent values,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Standardizing formats and data types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Correcting logical inconsistencies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Normalizing categorical fields to ensure uniform representation across datasets</a:t>
            </a: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9" lvl="1" indent="-302260" algn="l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introduces derived and business-meaningful metrics.</a:t>
            </a: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9" lvl="1" indent="-302260" algn="l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original ingestion timestamp is preserved</a:t>
            </a: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9" lvl="1" indent="-302260" algn="l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new updated timestamp is added to capture transformation time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12314609" y="3083652"/>
            <a:ext cx="5194631" cy="3160583"/>
          </a:xfrm>
          <a:custGeom>
            <a:avLst/>
            <a:gdLst/>
            <a:ahLst/>
            <a:cxnLst/>
            <a:rect l="l" t="t" r="r" b="b"/>
            <a:pathLst>
              <a:path w="5194631" h="3160583">
                <a:moveTo>
                  <a:pt x="0" y="0"/>
                </a:moveTo>
                <a:lnTo>
                  <a:pt x="5194631" y="0"/>
                </a:lnTo>
                <a:lnTo>
                  <a:pt x="5194631" y="3160583"/>
                </a:lnTo>
                <a:lnTo>
                  <a:pt x="0" y="3160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932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14400"/>
            <a:ext cx="16480540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SILVER LAYER: DATA CLEANING, STANDARDIZATION &amp; ENRICHMENT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3152760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GOLD LAYER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40255"/>
            <a:ext cx="14127013" cy="721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24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Gold layer contains analytics-ready tables designed for reporting and decision-making.</a:t>
            </a:r>
          </a:p>
          <a:p>
            <a:pPr algn="l">
              <a:lnSpc>
                <a:spcPts val="3247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7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Key Gold tables include:</a:t>
            </a:r>
          </a:p>
          <a:p>
            <a:pPr algn="l">
              <a:lnSpc>
                <a:spcPts val="3247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Risk Profile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Attendance vs Performance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Dropout Trends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Retention Overview</a:t>
            </a:r>
          </a:p>
          <a:p>
            <a:pPr algn="l">
              <a:lnSpc>
                <a:spcPts val="3163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09039" lvl="2" indent="-403013" algn="l">
              <a:lnSpc>
                <a:spcPts val="3163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Intervention Candidates</a:t>
            </a: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9" lvl="1" indent="-302260" algn="l">
              <a:lnSpc>
                <a:spcPts val="30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tables are optimized for dashboards, ML models, and alerts.</a:t>
            </a: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51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891456" y="3569862"/>
            <a:ext cx="5982163" cy="3439178"/>
          </a:xfrm>
          <a:custGeom>
            <a:avLst/>
            <a:gdLst/>
            <a:ahLst/>
            <a:cxnLst/>
            <a:rect l="l" t="t" r="r" b="b"/>
            <a:pathLst>
              <a:path w="5982163" h="3439178">
                <a:moveTo>
                  <a:pt x="0" y="0"/>
                </a:moveTo>
                <a:lnTo>
                  <a:pt x="5982163" y="0"/>
                </a:lnTo>
                <a:lnTo>
                  <a:pt x="5982163" y="3439178"/>
                </a:lnTo>
                <a:lnTo>
                  <a:pt x="0" y="343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3764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923</Words>
  <Application>Microsoft Office PowerPoint</Application>
  <PresentationFormat>Custom</PresentationFormat>
  <Paragraphs>233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Canva Sans</vt:lpstr>
      <vt:lpstr>Calibri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Student-Dropout-Risk-and-Education-Retention-Analytics-System (1).pptx</dc:title>
  <dc:creator>Samisetty Siddartha</dc:creator>
  <cp:lastModifiedBy>Samisetty Siddartha</cp:lastModifiedBy>
  <cp:revision>3</cp:revision>
  <dcterms:created xsi:type="dcterms:W3CDTF">2006-08-16T00:00:00Z</dcterms:created>
  <dcterms:modified xsi:type="dcterms:W3CDTF">2026-01-06T18:41:28Z</dcterms:modified>
  <dc:identifier>DAG9pdm_BWE</dc:identifier>
</cp:coreProperties>
</file>